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425" r:id="rId2"/>
    <p:sldId id="437" r:id="rId3"/>
    <p:sldId id="269" r:id="rId4"/>
    <p:sldId id="476" r:id="rId5"/>
    <p:sldId id="519" r:id="rId6"/>
    <p:sldId id="543" r:id="rId7"/>
    <p:sldId id="544" r:id="rId8"/>
    <p:sldId id="459" r:id="rId9"/>
    <p:sldId id="523" r:id="rId10"/>
    <p:sldId id="517" r:id="rId11"/>
    <p:sldId id="426" r:id="rId12"/>
    <p:sldId id="467" r:id="rId13"/>
    <p:sldId id="534" r:id="rId14"/>
    <p:sldId id="509" r:id="rId15"/>
    <p:sldId id="503" r:id="rId16"/>
    <p:sldId id="432" r:id="rId17"/>
    <p:sldId id="431" r:id="rId18"/>
    <p:sldId id="533" r:id="rId19"/>
    <p:sldId id="434" r:id="rId20"/>
    <p:sldId id="535" r:id="rId21"/>
    <p:sldId id="483" r:id="rId22"/>
    <p:sldId id="489" r:id="rId23"/>
    <p:sldId id="448" r:id="rId24"/>
    <p:sldId id="546" r:id="rId25"/>
    <p:sldId id="547" r:id="rId26"/>
    <p:sldId id="548" r:id="rId27"/>
    <p:sldId id="532" r:id="rId28"/>
    <p:sldId id="427" r:id="rId29"/>
    <p:sldId id="473" r:id="rId30"/>
    <p:sldId id="284" r:id="rId31"/>
    <p:sldId id="283" r:id="rId32"/>
    <p:sldId id="285" r:id="rId33"/>
    <p:sldId id="286" r:id="rId34"/>
    <p:sldId id="424" r:id="rId35"/>
    <p:sldId id="527" r:id="rId36"/>
    <p:sldId id="472" r:id="rId37"/>
    <p:sldId id="505" r:id="rId38"/>
    <p:sldId id="493" r:id="rId39"/>
    <p:sldId id="521" r:id="rId40"/>
    <p:sldId id="542" r:id="rId41"/>
    <p:sldId id="540" r:id="rId42"/>
    <p:sldId id="541" r:id="rId43"/>
    <p:sldId id="537" r:id="rId44"/>
    <p:sldId id="538" r:id="rId45"/>
    <p:sldId id="539" r:id="rId46"/>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D4B"/>
    <a:srgbClr val="FFE575"/>
    <a:srgbClr val="FFCC00"/>
    <a:srgbClr val="FFFF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96" autoAdjust="0"/>
    <p:restoredTop sz="93609" autoAdjust="0"/>
  </p:normalViewPr>
  <p:slideViewPr>
    <p:cSldViewPr>
      <p:cViewPr varScale="1">
        <p:scale>
          <a:sx n="78" d="100"/>
          <a:sy n="78" d="100"/>
        </p:scale>
        <p:origin x="1570" y="62"/>
      </p:cViewPr>
      <p:guideLst>
        <p:guide orient="horz" pos="2160"/>
        <p:guide pos="2880"/>
      </p:guideLst>
    </p:cSldViewPr>
  </p:slideViewPr>
  <p:outlineViewPr>
    <p:cViewPr>
      <p:scale>
        <a:sx n="33" d="100"/>
        <a:sy n="33" d="100"/>
      </p:scale>
      <p:origin x="0" y="4662"/>
    </p:cViewPr>
  </p:outlineViewPr>
  <p:notesTextViewPr>
    <p:cViewPr>
      <p:scale>
        <a:sx n="100" d="100"/>
        <a:sy n="100" d="100"/>
      </p:scale>
      <p:origin x="0" y="0"/>
    </p:cViewPr>
  </p:notesTextViewPr>
  <p:sorterViewPr>
    <p:cViewPr>
      <p:scale>
        <a:sx n="66" d="100"/>
        <a:sy n="66" d="100"/>
      </p:scale>
      <p:origin x="0" y="68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038155" cy="465056"/>
          </a:xfrm>
          <a:prstGeom prst="rect">
            <a:avLst/>
          </a:prstGeom>
          <a:noFill/>
          <a:ln w="9525">
            <a:noFill/>
            <a:miter lim="800000"/>
            <a:headEnd/>
            <a:tailEnd/>
          </a:ln>
          <a:effectLst/>
        </p:spPr>
        <p:txBody>
          <a:bodyPr vert="horz" wrap="square" lIns="93169" tIns="46584" rIns="93169" bIns="46584" numCol="1" anchor="t" anchorCtr="0" compatLnSpc="1">
            <a:prstTxWarp prst="textNoShape">
              <a:avLst/>
            </a:prstTxWarp>
          </a:bodyPr>
          <a:lstStyle>
            <a:lvl1pPr defTabSz="931974">
              <a:defRPr sz="1200" smtClean="0">
                <a:latin typeface="Calibri" pitchFamily="34" charset="0"/>
              </a:defRPr>
            </a:lvl1pPr>
          </a:lstStyle>
          <a:p>
            <a:pPr>
              <a:defRPr/>
            </a:pPr>
            <a:endParaRPr lang="en-US" dirty="0"/>
          </a:p>
        </p:txBody>
      </p:sp>
      <p:sp>
        <p:nvSpPr>
          <p:cNvPr id="100355" name="Rectangle 3"/>
          <p:cNvSpPr>
            <a:spLocks noGrp="1" noChangeArrowheads="1"/>
          </p:cNvSpPr>
          <p:nvPr>
            <p:ph type="dt" sz="quarter" idx="1"/>
          </p:nvPr>
        </p:nvSpPr>
        <p:spPr bwMode="auto">
          <a:xfrm>
            <a:off x="3970673" y="0"/>
            <a:ext cx="3038155" cy="465056"/>
          </a:xfrm>
          <a:prstGeom prst="rect">
            <a:avLst/>
          </a:prstGeom>
          <a:noFill/>
          <a:ln w="9525">
            <a:noFill/>
            <a:miter lim="800000"/>
            <a:headEnd/>
            <a:tailEnd/>
          </a:ln>
          <a:effectLst/>
        </p:spPr>
        <p:txBody>
          <a:bodyPr vert="horz" wrap="square" lIns="93169" tIns="46584" rIns="93169" bIns="46584" numCol="1" anchor="t" anchorCtr="0" compatLnSpc="1">
            <a:prstTxWarp prst="textNoShape">
              <a:avLst/>
            </a:prstTxWarp>
          </a:bodyPr>
          <a:lstStyle>
            <a:lvl1pPr algn="r" defTabSz="931974">
              <a:defRPr sz="1200" smtClean="0">
                <a:latin typeface="Calibri" pitchFamily="34" charset="0"/>
              </a:defRPr>
            </a:lvl1pPr>
          </a:lstStyle>
          <a:p>
            <a:pPr>
              <a:defRPr/>
            </a:pPr>
            <a:fld id="{A025033C-AF7A-4C7B-9FF1-CEBB0F884374}" type="datetimeFigureOut">
              <a:rPr lang="en-US"/>
              <a:pPr>
                <a:defRPr/>
              </a:pPr>
              <a:t>3/15/2016</a:t>
            </a:fld>
            <a:endParaRPr lang="en-US" dirty="0"/>
          </a:p>
        </p:txBody>
      </p:sp>
      <p:sp>
        <p:nvSpPr>
          <p:cNvPr id="100356" name="Rectangle 4"/>
          <p:cNvSpPr>
            <a:spLocks noGrp="1" noChangeArrowheads="1"/>
          </p:cNvSpPr>
          <p:nvPr>
            <p:ph type="ftr" sz="quarter" idx="2"/>
          </p:nvPr>
        </p:nvSpPr>
        <p:spPr bwMode="auto">
          <a:xfrm>
            <a:off x="0" y="8829773"/>
            <a:ext cx="3038155" cy="465056"/>
          </a:xfrm>
          <a:prstGeom prst="rect">
            <a:avLst/>
          </a:prstGeom>
          <a:noFill/>
          <a:ln w="9525">
            <a:noFill/>
            <a:miter lim="800000"/>
            <a:headEnd/>
            <a:tailEnd/>
          </a:ln>
          <a:effectLst/>
        </p:spPr>
        <p:txBody>
          <a:bodyPr vert="horz" wrap="square" lIns="93169" tIns="46584" rIns="93169" bIns="46584" numCol="1" anchor="b" anchorCtr="0" compatLnSpc="1">
            <a:prstTxWarp prst="textNoShape">
              <a:avLst/>
            </a:prstTxWarp>
          </a:bodyPr>
          <a:lstStyle>
            <a:lvl1pPr defTabSz="931974">
              <a:defRPr sz="1200" smtClean="0">
                <a:latin typeface="Calibri" pitchFamily="34" charset="0"/>
              </a:defRPr>
            </a:lvl1pPr>
          </a:lstStyle>
          <a:p>
            <a:pPr>
              <a:defRPr/>
            </a:pPr>
            <a:endParaRPr lang="en-US" dirty="0"/>
          </a:p>
        </p:txBody>
      </p:sp>
      <p:sp>
        <p:nvSpPr>
          <p:cNvPr id="100357" name="Rectangle 5"/>
          <p:cNvSpPr>
            <a:spLocks noGrp="1" noChangeArrowheads="1"/>
          </p:cNvSpPr>
          <p:nvPr>
            <p:ph type="sldNum" sz="quarter" idx="3"/>
          </p:nvPr>
        </p:nvSpPr>
        <p:spPr bwMode="auto">
          <a:xfrm>
            <a:off x="3970673" y="8829773"/>
            <a:ext cx="3038155" cy="465056"/>
          </a:xfrm>
          <a:prstGeom prst="rect">
            <a:avLst/>
          </a:prstGeom>
          <a:noFill/>
          <a:ln w="9525">
            <a:noFill/>
            <a:miter lim="800000"/>
            <a:headEnd/>
            <a:tailEnd/>
          </a:ln>
          <a:effectLst/>
        </p:spPr>
        <p:txBody>
          <a:bodyPr vert="horz" wrap="square" lIns="93169" tIns="46584" rIns="93169" bIns="46584" numCol="1" anchor="b" anchorCtr="0" compatLnSpc="1">
            <a:prstTxWarp prst="textNoShape">
              <a:avLst/>
            </a:prstTxWarp>
          </a:bodyPr>
          <a:lstStyle>
            <a:lvl1pPr algn="r" defTabSz="931974">
              <a:defRPr sz="1200" smtClean="0">
                <a:latin typeface="Calibri" pitchFamily="34" charset="0"/>
              </a:defRPr>
            </a:lvl1pPr>
          </a:lstStyle>
          <a:p>
            <a:pPr>
              <a:defRPr/>
            </a:pPr>
            <a:fld id="{7758B2C9-B21A-4D88-A77C-0F8918C105F0}" type="slidenum">
              <a:rPr lang="en-US"/>
              <a:pPr>
                <a:defRPr/>
              </a:pPr>
              <a:t>‹#›</a:t>
            </a:fld>
            <a:endParaRPr lang="en-US" dirty="0"/>
          </a:p>
        </p:txBody>
      </p:sp>
    </p:spTree>
    <p:extLst>
      <p:ext uri="{BB962C8B-B14F-4D97-AF65-F5344CB8AC3E}">
        <p14:creationId xmlns:p14="http://schemas.microsoft.com/office/powerpoint/2010/main" val="4564012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55" cy="465056"/>
          </a:xfrm>
          <a:prstGeom prst="rect">
            <a:avLst/>
          </a:prstGeom>
        </p:spPr>
        <p:txBody>
          <a:bodyPr vert="horz" lIns="90526" tIns="45263" rIns="90526" bIns="45263" rtlCol="0"/>
          <a:lstStyle>
            <a:lvl1pPr algn="l">
              <a:defRPr sz="1200" smtClean="0"/>
            </a:lvl1pPr>
          </a:lstStyle>
          <a:p>
            <a:pPr>
              <a:defRPr/>
            </a:pPr>
            <a:endParaRPr lang="en-US" dirty="0"/>
          </a:p>
        </p:txBody>
      </p:sp>
      <p:sp>
        <p:nvSpPr>
          <p:cNvPr id="3" name="Date Placeholder 2"/>
          <p:cNvSpPr>
            <a:spLocks noGrp="1"/>
          </p:cNvSpPr>
          <p:nvPr>
            <p:ph type="dt" idx="1"/>
          </p:nvPr>
        </p:nvSpPr>
        <p:spPr>
          <a:xfrm>
            <a:off x="3970673" y="0"/>
            <a:ext cx="3038155" cy="465056"/>
          </a:xfrm>
          <a:prstGeom prst="rect">
            <a:avLst/>
          </a:prstGeom>
        </p:spPr>
        <p:txBody>
          <a:bodyPr vert="horz" lIns="90526" tIns="45263" rIns="90526" bIns="45263" rtlCol="0"/>
          <a:lstStyle>
            <a:lvl1pPr algn="r">
              <a:defRPr sz="1200" smtClean="0"/>
            </a:lvl1pPr>
          </a:lstStyle>
          <a:p>
            <a:pPr>
              <a:defRPr/>
            </a:pPr>
            <a:fld id="{130F3B9E-BBA2-4EC0-B388-55E8F172B871}" type="datetimeFigureOut">
              <a:rPr lang="en-US"/>
              <a:pPr>
                <a:defRPr/>
              </a:pPr>
              <a:t>3/15/2016</a:t>
            </a:fld>
            <a:endParaRPr lang="en-US" dirty="0"/>
          </a:p>
        </p:txBody>
      </p:sp>
      <p:sp>
        <p:nvSpPr>
          <p:cNvPr id="4" name="Slide Image Placeholder 3"/>
          <p:cNvSpPr>
            <a:spLocks noGrp="1" noRot="1" noChangeAspect="1"/>
          </p:cNvSpPr>
          <p:nvPr>
            <p:ph type="sldImg" idx="2"/>
          </p:nvPr>
        </p:nvSpPr>
        <p:spPr>
          <a:xfrm>
            <a:off x="1179513" y="696913"/>
            <a:ext cx="4651375" cy="3487737"/>
          </a:xfrm>
          <a:prstGeom prst="rect">
            <a:avLst/>
          </a:prstGeom>
          <a:noFill/>
          <a:ln w="12700">
            <a:solidFill>
              <a:prstClr val="black"/>
            </a:solidFill>
          </a:ln>
        </p:spPr>
        <p:txBody>
          <a:bodyPr vert="horz" lIns="90526" tIns="45263" rIns="90526" bIns="45263" rtlCol="0" anchor="ctr"/>
          <a:lstStyle/>
          <a:p>
            <a:pPr lvl="0"/>
            <a:endParaRPr lang="en-US" noProof="0" dirty="0" smtClean="0"/>
          </a:p>
        </p:txBody>
      </p:sp>
      <p:sp>
        <p:nvSpPr>
          <p:cNvPr id="5" name="Notes Placeholder 4"/>
          <p:cNvSpPr>
            <a:spLocks noGrp="1"/>
          </p:cNvSpPr>
          <p:nvPr>
            <p:ph type="body" sz="quarter" idx="3"/>
          </p:nvPr>
        </p:nvSpPr>
        <p:spPr>
          <a:xfrm>
            <a:off x="701355" y="4416458"/>
            <a:ext cx="5607691" cy="4182359"/>
          </a:xfrm>
          <a:prstGeom prst="rect">
            <a:avLst/>
          </a:prstGeom>
        </p:spPr>
        <p:txBody>
          <a:bodyPr vert="horz" lIns="90526" tIns="45263" rIns="90526" bIns="45263"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773"/>
            <a:ext cx="3038155" cy="465056"/>
          </a:xfrm>
          <a:prstGeom prst="rect">
            <a:avLst/>
          </a:prstGeom>
        </p:spPr>
        <p:txBody>
          <a:bodyPr vert="horz" lIns="90526" tIns="45263" rIns="90526" bIns="45263" rtlCol="0" anchor="b"/>
          <a:lstStyle>
            <a:lvl1pPr algn="l">
              <a:defRPr sz="1200" smtClean="0"/>
            </a:lvl1pPr>
          </a:lstStyle>
          <a:p>
            <a:pPr>
              <a:defRPr/>
            </a:pPr>
            <a:endParaRPr lang="en-US" dirty="0"/>
          </a:p>
        </p:txBody>
      </p:sp>
      <p:sp>
        <p:nvSpPr>
          <p:cNvPr id="7" name="Slide Number Placeholder 6"/>
          <p:cNvSpPr>
            <a:spLocks noGrp="1"/>
          </p:cNvSpPr>
          <p:nvPr>
            <p:ph type="sldNum" sz="quarter" idx="5"/>
          </p:nvPr>
        </p:nvSpPr>
        <p:spPr>
          <a:xfrm>
            <a:off x="3970673" y="8829773"/>
            <a:ext cx="3038155" cy="465056"/>
          </a:xfrm>
          <a:prstGeom prst="rect">
            <a:avLst/>
          </a:prstGeom>
        </p:spPr>
        <p:txBody>
          <a:bodyPr vert="horz" lIns="90526" tIns="45263" rIns="90526" bIns="45263" rtlCol="0" anchor="b"/>
          <a:lstStyle>
            <a:lvl1pPr algn="r">
              <a:defRPr sz="1200" smtClean="0"/>
            </a:lvl1pPr>
          </a:lstStyle>
          <a:p>
            <a:pPr>
              <a:defRPr/>
            </a:pPr>
            <a:fld id="{76BAE53C-9F88-42BA-A236-CFDFBDB402DE}" type="slidenum">
              <a:rPr lang="en-US"/>
              <a:pPr>
                <a:defRPr/>
              </a:pPr>
              <a:t>‹#›</a:t>
            </a:fld>
            <a:endParaRPr lang="en-US" dirty="0"/>
          </a:p>
        </p:txBody>
      </p:sp>
    </p:spTree>
    <p:extLst>
      <p:ext uri="{BB962C8B-B14F-4D97-AF65-F5344CB8AC3E}">
        <p14:creationId xmlns:p14="http://schemas.microsoft.com/office/powerpoint/2010/main" val="13085914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Lake Pontchartrain is down</a:t>
            </a:r>
            <a:r>
              <a:rPr lang="en-US" baseline="0" dirty="0" smtClean="0"/>
              <a:t> </a:t>
            </a:r>
            <a:r>
              <a:rPr lang="en-US" dirty="0" smtClean="0"/>
              <a:t>thrown</a:t>
            </a:r>
            <a:r>
              <a:rPr lang="en-US" baseline="0" dirty="0" smtClean="0"/>
              <a:t> to the Baton Rouge Fault.  The south shore was deposited by the Mississippi River and its Recent ancestors, but the north shore sediments are older, Pleistocene.  The area downthrown to the Baton Rouge Fault has a thin veneer of Recent sediments.  </a:t>
            </a:r>
            <a:endParaRPr lang="en-US" dirty="0"/>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3</a:t>
            </a:fld>
            <a:endParaRPr lang="en-US" dirty="0"/>
          </a:p>
        </p:txBody>
      </p:sp>
    </p:spTree>
    <p:extLst>
      <p:ext uri="{BB962C8B-B14F-4D97-AF65-F5344CB8AC3E}">
        <p14:creationId xmlns:p14="http://schemas.microsoft.com/office/powerpoint/2010/main" val="455722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Post Katrina,</a:t>
            </a:r>
            <a:r>
              <a:rPr lang="en-US" baseline="0" dirty="0" smtClean="0"/>
              <a:t> 2008, shows a marked change in the vegetation.  The Cat Tails and Saw Grass are virtually gone.  The Black Rush had replaced them. The shrub strata has been replaced by the Spartina and Saw Grass that runs beneath the pines. The Saw Grass has moved to higher ground.</a:t>
            </a:r>
            <a:endParaRPr lang="en-US" dirty="0"/>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32</a:t>
            </a:fld>
            <a:endParaRPr lang="en-US" dirty="0"/>
          </a:p>
        </p:txBody>
      </p:sp>
    </p:spTree>
    <p:extLst>
      <p:ext uri="{BB962C8B-B14F-4D97-AF65-F5344CB8AC3E}">
        <p14:creationId xmlns:p14="http://schemas.microsoft.com/office/powerpoint/2010/main" val="3490904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Post burn</a:t>
            </a:r>
            <a:r>
              <a:rPr lang="en-US" baseline="0" dirty="0" smtClean="0"/>
              <a:t> following hurricanes Gustav and Ike.  The pines were burned to their crowns by the intense fire that consumed feet of wrack in the upper marsh.  Most of these pines are now dead.  The first flush of vegetation was almost entirely Spartina patens.  The dark areas are Black Rush growing slower than the Spartina.  The Black Rush can grow in the lower and saltier places.</a:t>
            </a:r>
            <a:endParaRPr lang="en-US" dirty="0"/>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33</a:t>
            </a:fld>
            <a:endParaRPr lang="en-US" dirty="0"/>
          </a:p>
        </p:txBody>
      </p:sp>
    </p:spTree>
    <p:extLst>
      <p:ext uri="{BB962C8B-B14F-4D97-AF65-F5344CB8AC3E}">
        <p14:creationId xmlns:p14="http://schemas.microsoft.com/office/powerpoint/2010/main" val="950988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Continuing the sequence of maps that show continuing marsh loss in and around Goose Point are 1988-1990, 1999, and 2010.  The marshes are more open</a:t>
            </a:r>
            <a:r>
              <a:rPr lang="en-US" baseline="0" dirty="0" smtClean="0"/>
              <a:t> with each successive map.  Subsidence is continuing along with more destruction from passing storms.</a:t>
            </a:r>
            <a:endParaRPr lang="en-US" dirty="0"/>
          </a:p>
        </p:txBody>
      </p:sp>
      <p:sp>
        <p:nvSpPr>
          <p:cNvPr id="4" name="Slide Number Placeholder 3"/>
          <p:cNvSpPr>
            <a:spLocks noGrp="1"/>
          </p:cNvSpPr>
          <p:nvPr>
            <p:ph type="sldNum" sz="quarter" idx="10"/>
          </p:nvPr>
        </p:nvSpPr>
        <p:spPr/>
        <p:txBody>
          <a:bodyPr/>
          <a:lstStyle/>
          <a:p>
            <a:pPr>
              <a:defRPr/>
            </a:pPr>
            <a:fld id="{76BAE53C-9F88-42BA-A236-CFDFBDB402DE}" type="slidenum">
              <a:rPr lang="en-US">
                <a:solidFill>
                  <a:prstClr val="black"/>
                </a:solidFill>
              </a:rPr>
              <a:pPr>
                <a:defRPr/>
              </a:pPr>
              <a:t>36</a:t>
            </a:fld>
            <a:endParaRPr lang="en-US" dirty="0">
              <a:solidFill>
                <a:prstClr val="black"/>
              </a:solidFill>
            </a:endParaRPr>
          </a:p>
        </p:txBody>
      </p:sp>
    </p:spTree>
    <p:extLst>
      <p:ext uri="{BB962C8B-B14F-4D97-AF65-F5344CB8AC3E}">
        <p14:creationId xmlns:p14="http://schemas.microsoft.com/office/powerpoint/2010/main" val="1135424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BAE53C-9F88-42BA-A236-CFDFBDB402DE}" type="slidenum">
              <a:rPr lang="en-US">
                <a:solidFill>
                  <a:prstClr val="black"/>
                </a:solidFill>
              </a:rPr>
              <a:pPr>
                <a:defRPr/>
              </a:pPr>
              <a:t>38</a:t>
            </a:fld>
            <a:endParaRPr lang="en-US" dirty="0">
              <a:solidFill>
                <a:prstClr val="black"/>
              </a:solidFill>
            </a:endParaRPr>
          </a:p>
        </p:txBody>
      </p:sp>
    </p:spTree>
    <p:extLst>
      <p:ext uri="{BB962C8B-B14F-4D97-AF65-F5344CB8AC3E}">
        <p14:creationId xmlns:p14="http://schemas.microsoft.com/office/powerpoint/2010/main" val="1072847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Fault Map from the Fault Study for the NOD-COE</a:t>
            </a:r>
            <a:r>
              <a:rPr lang="en-US" baseline="0" dirty="0" smtClean="0"/>
              <a:t> by Coastal Environments, Inc. (2003). Kathy (Wiltenmuth) Haggar was one of four co-authors of the fault study and conducted much of the field work documenting recent fault activity in southeast Louisiana.  This map shows many faults that are known from well data and seismic as well as some features that are suspected from LIDAR.</a:t>
            </a:r>
            <a:endParaRPr lang="en-US" dirty="0"/>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solidFill>
                  <a:prstClr val="black"/>
                </a:solidFill>
              </a:rPr>
              <a:pPr>
                <a:defRPr/>
              </a:pPr>
              <a:t>41</a:t>
            </a:fld>
            <a:endParaRPr lang="en-US" dirty="0">
              <a:solidFill>
                <a:prstClr val="black"/>
              </a:solidFill>
            </a:endParaRPr>
          </a:p>
        </p:txBody>
      </p:sp>
    </p:spTree>
    <p:extLst>
      <p:ext uri="{BB962C8B-B14F-4D97-AF65-F5344CB8AC3E}">
        <p14:creationId xmlns:p14="http://schemas.microsoft.com/office/powerpoint/2010/main" val="2059515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Elevations are being monitored</a:t>
            </a:r>
            <a:r>
              <a:rPr lang="en-US" baseline="0" dirty="0" smtClean="0"/>
              <a:t> across the coast (and around the world) by sophisticated elevation/location systems utilizing satellite technology based CORS stations, (Continually Operated Reference Stations).  These stations are up to the minute bench marks.  The blue numbers are feet per century subsidence based on CORS data.  The numbers in red are the subsidence rates used to justify coastal restoration projects. </a:t>
            </a:r>
          </a:p>
          <a:p>
            <a:r>
              <a:rPr lang="en-US" baseline="0" dirty="0" smtClean="0"/>
              <a:t>These numbers should not be so far apart and should be blue if only one set can be used.  </a:t>
            </a:r>
            <a:endParaRPr lang="en-US" dirty="0"/>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solidFill>
                  <a:prstClr val="black"/>
                </a:solidFill>
              </a:rPr>
              <a:pPr>
                <a:defRPr/>
              </a:pPr>
              <a:t>42</a:t>
            </a:fld>
            <a:endParaRPr lang="en-US" dirty="0">
              <a:solidFill>
                <a:prstClr val="black"/>
              </a:solidFill>
            </a:endParaRPr>
          </a:p>
        </p:txBody>
      </p:sp>
    </p:spTree>
    <p:extLst>
      <p:ext uri="{BB962C8B-B14F-4D97-AF65-F5344CB8AC3E}">
        <p14:creationId xmlns:p14="http://schemas.microsoft.com/office/powerpoint/2010/main" val="3769460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what a slump looks like.  This</a:t>
            </a:r>
            <a:r>
              <a:rPr lang="en-US" baseline="0" dirty="0" smtClean="0"/>
              <a:t> is a portion of a drained lake.  The banks have collapsed towards each other.  Note how the soil tears away from the banks and slides down slope.  The soil does not all move as a single unit. There are many blocks or segments.</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6BAE53C-9F88-42BA-A236-CFDFBDB402D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948700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Seismic data shows how sediments interact</a:t>
            </a:r>
            <a:r>
              <a:rPr lang="en-US" baseline="0" dirty="0" smtClean="0"/>
              <a:t> with fault planes along a transect from Baton Rouge to the mouth of the Mississippi River.  Listric faults move sediment along like great conveyor belts down slope and out into the Gulf.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6BAE53C-9F88-42BA-A236-CFDFBDB402D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159478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habitat maps</a:t>
            </a:r>
            <a:r>
              <a:rPr lang="en-US" baseline="0" dirty="0" smtClean="0"/>
              <a:t> were made by Chabreck and DeLaune between 1956 and 1990.  They show a pattern of subsidence typical of coastal marshes.  Look back at slide 3 -the aerial of the lake from the early 1990’s.  Note the same pattern of break up around the lake and in the marshes of Orleans, St. Bernard, Plaquemines, and Jefferson. A bigger map would show more of the same pattern.</a:t>
            </a:r>
            <a:endParaRPr lang="en-US" dirty="0"/>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1623799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Goose Point</a:t>
            </a:r>
            <a:r>
              <a:rPr lang="en-US" baseline="0" dirty="0" smtClean="0"/>
              <a:t> has undergone considerable change over time.  In 1860 The marsh was high and tight.  Ragged Point is the place we know today as Goose Point.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6BAE53C-9F88-42BA-A236-CFDFBDB402D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214952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Compare this map with the 1956 map in the following series</a:t>
            </a:r>
            <a:r>
              <a:rPr lang="en-US" baseline="0" dirty="0" smtClean="0"/>
              <a:t> of Habit Maps.  By 1956 the process of subsidence had begun but was effecting only the distal areas of the marshes in Goose Point and Point Platte.  Most of the interior of the marsh was still tight in 1956.</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6BAE53C-9F88-42BA-A236-CFDFBDB402D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584090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Empire</a:t>
            </a:r>
            <a:r>
              <a:rPr lang="en-US" baseline="0" dirty="0" smtClean="0"/>
              <a:t> Fault is an excellent model for coastal faults with a well developed zone of deformation.  Attempting to fill in the zone of deformation associated with coastal faults is neither cost effective nor sustainable.</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6BAE53C-9F88-42BA-A236-CFDFBDB402D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532213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first of 4 pictures taken in about the same location looking west on Lake Road between</a:t>
            </a:r>
            <a:r>
              <a:rPr lang="en-US" baseline="0" dirty="0" smtClean="0"/>
              <a:t> 1998 and 2010.  Note how the vegetation changes over time.  In 1998 there is a broad stand of Cat Tails with Saw Grass.</a:t>
            </a:r>
          </a:p>
          <a:p>
            <a:endParaRPr lang="en-US" dirty="0"/>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30</a:t>
            </a:fld>
            <a:endParaRPr lang="en-US" dirty="0"/>
          </a:p>
        </p:txBody>
      </p:sp>
    </p:spTree>
    <p:extLst>
      <p:ext uri="{BB962C8B-B14F-4D97-AF65-F5344CB8AC3E}">
        <p14:creationId xmlns:p14="http://schemas.microsoft.com/office/powerpoint/2010/main" val="2518282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2002, pre-Katrina, The Cat Tails are diminished and</a:t>
            </a:r>
            <a:r>
              <a:rPr lang="en-US" baseline="0" dirty="0" smtClean="0"/>
              <a:t> Black Rush is well established in the Spartina patens.  There is still a well developed understory to the pines in the foreground.</a:t>
            </a:r>
            <a:endParaRPr lang="en-US" dirty="0"/>
          </a:p>
        </p:txBody>
      </p:sp>
      <p:sp>
        <p:nvSpPr>
          <p:cNvPr id="4" name="Slide Number Placeholder 3"/>
          <p:cNvSpPr>
            <a:spLocks noGrp="1"/>
          </p:cNvSpPr>
          <p:nvPr>
            <p:ph type="sldNum" sz="quarter" idx="10"/>
          </p:nvPr>
        </p:nvSpPr>
        <p:spPr/>
        <p:txBody>
          <a:bodyPr/>
          <a:lstStyle/>
          <a:p>
            <a:pPr>
              <a:defRPr/>
            </a:pPr>
            <a:fld id="{76BAE53C-9F88-42BA-A236-CFDFBDB402DE}" type="slidenum">
              <a:rPr lang="en-US" smtClean="0"/>
              <a:pPr>
                <a:defRPr/>
              </a:pPr>
              <a:t>31</a:t>
            </a:fld>
            <a:endParaRPr lang="en-US" dirty="0"/>
          </a:p>
        </p:txBody>
      </p:sp>
    </p:spTree>
    <p:extLst>
      <p:ext uri="{BB962C8B-B14F-4D97-AF65-F5344CB8AC3E}">
        <p14:creationId xmlns:p14="http://schemas.microsoft.com/office/powerpoint/2010/main" val="1566230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C5F482-843F-4073-9DA7-4D9352A74EE0}" type="datetimeFigureOut">
              <a:rPr lang="en-US"/>
              <a:pPr>
                <a:defRPr/>
              </a:pPr>
              <a:t>3/15/2016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705351D-BE2D-4C4D-8042-6678DDBC3D88}"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B9C5C63-E3F9-4747-B1D3-755AA8166DBE}" type="datetimeFigureOut">
              <a:rPr lang="en-US"/>
              <a:pPr>
                <a:defRPr/>
              </a:pPr>
              <a:t>3/15/2016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99313E5-31A5-400B-A9F0-12E073795D7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B750F2D-53FE-444F-9E5D-2F059D21E04E}" type="datetimeFigureOut">
              <a:rPr lang="en-US"/>
              <a:pPr>
                <a:defRPr/>
              </a:pPr>
              <a:t>3/15/2016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711308A-5836-4D03-8081-F3BA05B8ADA5}"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fld id="{E0D316E2-D270-4BCD-B2D6-A4F90B6B34FA}" type="datetimeFigureOut">
              <a:rPr lang="en-US"/>
              <a:pPr>
                <a:defRPr/>
              </a:pPr>
              <a:t>3/15/2016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FD98B220-1AFB-4F8A-B21F-AEBB9F1AA795}"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0ADA47-E177-4871-B7BF-2F216C160594}" type="datetimeFigureOut">
              <a:rPr lang="en-US"/>
              <a:pPr>
                <a:defRPr/>
              </a:pPr>
              <a:t>3/15/2016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ABAB876-2995-4BDD-932F-F2B884B1F4CC}"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4414F99-1985-41EC-9935-BD285AD1F93D}" type="datetimeFigureOut">
              <a:rPr lang="en-US"/>
              <a:pPr>
                <a:defRPr/>
              </a:pPr>
              <a:t>3/15/2016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39FA645-5D13-4961-90DF-3D66EB71CB43}"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F4ABDB8-029E-4EFD-88CD-88C9366EC30F}" type="datetimeFigureOut">
              <a:rPr lang="en-US"/>
              <a:pPr>
                <a:defRPr/>
              </a:pPr>
              <a:t>3/15/2016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BDE09E1-73B0-45D7-80AA-BEB35C1BE844}"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EC595A0-4EDC-4166-8911-F273BD915C52}" type="datetimeFigureOut">
              <a:rPr lang="en-US"/>
              <a:pPr>
                <a:defRPr/>
              </a:pPr>
              <a:t>3/15/2016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797AC8F7-6277-4285-9D31-E25DA1F82826}"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A81B777-77A8-4E32-9882-6C2D48C16424}" type="datetimeFigureOut">
              <a:rPr lang="en-US"/>
              <a:pPr>
                <a:defRPr/>
              </a:pPr>
              <a:t>3/15/2016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20CA3C34-2C74-411A-AC88-E86ED3FE75AA}"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8DEC279-5E8B-4E69-9B9B-7EEA2D403889}" type="datetimeFigureOut">
              <a:rPr lang="en-US"/>
              <a:pPr>
                <a:defRPr/>
              </a:pPr>
              <a:t>3/15/2016</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DEB88D82-BE6F-4012-9897-86F196ADF8FE}"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A4EBCC8-D3E3-4EC1-B8A1-4B7257AB3FC3}" type="datetimeFigureOut">
              <a:rPr lang="en-US"/>
              <a:pPr>
                <a:defRPr/>
              </a:pPr>
              <a:t>3/15/2016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B74A3B0-0021-4D4A-AC95-4419A8A0E736}"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A66EE22-0B7A-447D-B7D6-731FC8339247}" type="datetimeFigureOut">
              <a:rPr lang="en-US"/>
              <a:pPr>
                <a:defRPr/>
              </a:pPr>
              <a:t>3/15/2016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C765C99-A393-4B4B-8AA2-235922890206}"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2A76C2C-47F4-4F8C-ADC9-178303644183}" type="datetimeFigureOut">
              <a:rPr lang="en-US"/>
              <a:pPr>
                <a:defRPr/>
              </a:pPr>
              <a:t>3/15/2016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D0CEF1D-108D-44E9-BC59-79FF53E1373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9.tiff"/></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en.wikipedia.org/wiki/File:Magnificent-Frigate-male.jpg" TargetMode="External"/><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0"/>
            <a:ext cx="9144000" cy="6740307"/>
          </a:xfrm>
          <a:prstGeom prst="rect">
            <a:avLst/>
          </a:prstGeom>
          <a:noFill/>
        </p:spPr>
        <p:txBody>
          <a:bodyPr wrap="square" rtlCol="0">
            <a:spAutoFit/>
          </a:bodyPr>
          <a:lstStyle/>
          <a:p>
            <a:pPr lvl="0" eaLnBrk="0" hangingPunct="0"/>
            <a:r>
              <a:rPr lang="en-US" sz="3600" b="1" dirty="0">
                <a:solidFill>
                  <a:prstClr val="black"/>
                </a:solidFill>
                <a:latin typeface="Calibri" pitchFamily="34" charset="0"/>
                <a:ea typeface="Calibri" pitchFamily="34" charset="0"/>
                <a:cs typeface="Times New Roman" pitchFamily="18" charset="0"/>
              </a:rPr>
              <a:t>Coastal Land Loss and </a:t>
            </a:r>
            <a:r>
              <a:rPr lang="en-US" sz="3600" b="1" dirty="0" smtClean="0">
                <a:solidFill>
                  <a:prstClr val="black"/>
                </a:solidFill>
                <a:latin typeface="Calibri" pitchFamily="34" charset="0"/>
                <a:ea typeface="Calibri" pitchFamily="34" charset="0"/>
                <a:cs typeface="Times New Roman" pitchFamily="18" charset="0"/>
              </a:rPr>
              <a:t>Landscape </a:t>
            </a:r>
            <a:r>
              <a:rPr lang="en-US" sz="3600" b="1" dirty="0">
                <a:solidFill>
                  <a:prstClr val="black"/>
                </a:solidFill>
                <a:latin typeface="Calibri" pitchFamily="34" charset="0"/>
                <a:ea typeface="Calibri" pitchFamily="34" charset="0"/>
                <a:cs typeface="Times New Roman" pitchFamily="18" charset="0"/>
              </a:rPr>
              <a:t>Level Plant Community Succession: </a:t>
            </a:r>
            <a:r>
              <a:rPr lang="en-US" sz="3600" b="1" dirty="0" smtClean="0">
                <a:solidFill>
                  <a:prstClr val="black"/>
                </a:solidFill>
                <a:latin typeface="Calibri" pitchFamily="34" charset="0"/>
                <a:ea typeface="Calibri" pitchFamily="34" charset="0"/>
                <a:cs typeface="Times New Roman" pitchFamily="18" charset="0"/>
              </a:rPr>
              <a:t>An </a:t>
            </a:r>
            <a:r>
              <a:rPr lang="en-US" sz="3600" b="1" dirty="0">
                <a:solidFill>
                  <a:prstClr val="black"/>
                </a:solidFill>
                <a:latin typeface="Calibri" pitchFamily="34" charset="0"/>
                <a:ea typeface="Calibri" pitchFamily="34" charset="0"/>
                <a:cs typeface="Times New Roman" pitchFamily="18" charset="0"/>
              </a:rPr>
              <a:t>Expected  Result of </a:t>
            </a:r>
          </a:p>
          <a:p>
            <a:pPr lvl="0" eaLnBrk="0" hangingPunct="0"/>
            <a:r>
              <a:rPr lang="en-US" sz="3600" b="1" dirty="0" smtClean="0">
                <a:solidFill>
                  <a:prstClr val="black"/>
                </a:solidFill>
                <a:latin typeface="Calibri" pitchFamily="34" charset="0"/>
                <a:ea typeface="Calibri" pitchFamily="34" charset="0"/>
                <a:cs typeface="Times New Roman" pitchFamily="18" charset="0"/>
              </a:rPr>
              <a:t>Natural </a:t>
            </a:r>
            <a:r>
              <a:rPr lang="en-US" sz="3600" b="1" dirty="0">
                <a:solidFill>
                  <a:prstClr val="black"/>
                </a:solidFill>
                <a:latin typeface="Calibri" pitchFamily="34" charset="0"/>
                <a:ea typeface="Calibri" pitchFamily="34" charset="0"/>
                <a:cs typeface="Times New Roman" pitchFamily="18" charset="0"/>
              </a:rPr>
              <a:t>Tectonic Subsidence, Fault Movement and Sea Level Rise</a:t>
            </a:r>
          </a:p>
          <a:p>
            <a:pPr lvl="0" eaLnBrk="0" hangingPunct="0"/>
            <a:endParaRPr lang="en-US" sz="3600" b="1" dirty="0">
              <a:solidFill>
                <a:prstClr val="black"/>
              </a:solidFill>
              <a:latin typeface="Calibri" pitchFamily="34" charset="0"/>
              <a:cs typeface="Times New Roman" pitchFamily="18" charset="0"/>
            </a:endParaRPr>
          </a:p>
          <a:p>
            <a:pPr lvl="0" eaLnBrk="0" hangingPunct="0"/>
            <a:r>
              <a:rPr lang="en-US" sz="3600" b="1" dirty="0">
                <a:solidFill>
                  <a:prstClr val="black"/>
                </a:solidFill>
                <a:latin typeface="Calibri" pitchFamily="34" charset="0"/>
                <a:cs typeface="Times New Roman" pitchFamily="18" charset="0"/>
              </a:rPr>
              <a:t>by </a:t>
            </a:r>
            <a:endParaRPr lang="en-US" sz="3600" b="1" dirty="0" smtClean="0">
              <a:solidFill>
                <a:prstClr val="black"/>
              </a:solidFill>
              <a:latin typeface="Calibri" pitchFamily="34" charset="0"/>
              <a:cs typeface="Times New Roman" pitchFamily="18" charset="0"/>
            </a:endParaRPr>
          </a:p>
          <a:p>
            <a:pPr lvl="0" eaLnBrk="0" hangingPunct="0"/>
            <a:r>
              <a:rPr lang="en-US" sz="3600" b="1" dirty="0" smtClean="0">
                <a:solidFill>
                  <a:prstClr val="black"/>
                </a:solidFill>
                <a:latin typeface="Calibri" pitchFamily="34" charset="0"/>
                <a:cs typeface="Times New Roman" pitchFamily="18" charset="0"/>
              </a:rPr>
              <a:t>Kathleen </a:t>
            </a:r>
            <a:r>
              <a:rPr lang="en-US" sz="3600" b="1" dirty="0">
                <a:solidFill>
                  <a:prstClr val="black"/>
                </a:solidFill>
                <a:latin typeface="Calibri" pitchFamily="34" charset="0"/>
                <a:cs typeface="Times New Roman" pitchFamily="18" charset="0"/>
              </a:rPr>
              <a:t>S. </a:t>
            </a:r>
            <a:r>
              <a:rPr lang="en-US" sz="3600" b="1" dirty="0" smtClean="0">
                <a:solidFill>
                  <a:prstClr val="black"/>
                </a:solidFill>
                <a:latin typeface="Calibri" pitchFamily="34" charset="0"/>
                <a:cs typeface="Times New Roman" pitchFamily="18" charset="0"/>
              </a:rPr>
              <a:t>Haggar</a:t>
            </a:r>
          </a:p>
          <a:p>
            <a:pPr lvl="0" eaLnBrk="0" hangingPunct="0"/>
            <a:r>
              <a:rPr lang="en-US" sz="3600" b="1" dirty="0" smtClean="0">
                <a:solidFill>
                  <a:prstClr val="black"/>
                </a:solidFill>
                <a:latin typeface="Calibri" pitchFamily="34" charset="0"/>
                <a:cs typeface="Times New Roman" pitchFamily="18" charset="0"/>
              </a:rPr>
              <a:t>Riparian, Inc.</a:t>
            </a:r>
          </a:p>
          <a:p>
            <a:pPr lvl="0" eaLnBrk="0" hangingPunct="0"/>
            <a:r>
              <a:rPr lang="en-US" sz="3600" b="1" dirty="0" smtClean="0">
                <a:solidFill>
                  <a:prstClr val="black"/>
                </a:solidFill>
                <a:latin typeface="Calibri" pitchFamily="34" charset="0"/>
                <a:cs typeface="Times New Roman" pitchFamily="18" charset="0"/>
              </a:rPr>
              <a:t>Baton Rouge, LA</a:t>
            </a:r>
            <a:endParaRPr lang="en-US" sz="3600" b="1" dirty="0">
              <a:solidFill>
                <a:prstClr val="black"/>
              </a:solidFill>
              <a:latin typeface="Calibri" pitchFamily="34" charset="0"/>
              <a:cs typeface="Times New Roman" pitchFamily="18" charset="0"/>
            </a:endParaRPr>
          </a:p>
          <a:p>
            <a:pPr lvl="0" eaLnBrk="0" hangingPunct="0"/>
            <a:endParaRPr lang="en-US" sz="3600" b="1" dirty="0" smtClean="0">
              <a:solidFill>
                <a:prstClr val="black"/>
              </a:solidFill>
              <a:latin typeface="Calibri" pitchFamily="34" charset="0"/>
              <a:cs typeface="Times New Roman" pitchFamily="18" charset="0"/>
            </a:endParaRPr>
          </a:p>
          <a:p>
            <a:pPr lvl="0" eaLnBrk="0" hangingPunct="0"/>
            <a:endParaRPr lang="en-US" sz="3600" b="1" dirty="0">
              <a:solidFill>
                <a:prstClr val="black"/>
              </a:solidFill>
              <a:latin typeface="Calibri" pitchFamily="34" charset="0"/>
              <a:cs typeface="Times New Roman" pitchFamily="18" charset="0"/>
            </a:endParaRPr>
          </a:p>
          <a:p>
            <a:pPr lvl="0" eaLnBrk="0" hangingPunct="0"/>
            <a:endParaRPr lang="en-US" sz="3600" b="1" dirty="0">
              <a:solidFill>
                <a:prstClr val="black"/>
              </a:solidFill>
              <a:latin typeface="Calibri" pitchFamily="34" charset="0"/>
              <a:cs typeface="Times New Roman" pitchFamily="18" charset="0"/>
            </a:endParaRPr>
          </a:p>
        </p:txBody>
      </p:sp>
      <p:sp>
        <p:nvSpPr>
          <p:cNvPr id="6" name="TextBox 5"/>
          <p:cNvSpPr txBox="1"/>
          <p:nvPr/>
        </p:nvSpPr>
        <p:spPr>
          <a:xfrm>
            <a:off x="6096000" y="6553200"/>
            <a:ext cx="3048000" cy="338554"/>
          </a:xfrm>
          <a:prstGeom prst="rect">
            <a:avLst/>
          </a:prstGeom>
          <a:noFill/>
        </p:spPr>
        <p:txBody>
          <a:bodyPr wrap="square" rtlCol="0">
            <a:spAutoFit/>
          </a:bodyPr>
          <a:lstStyle/>
          <a:p>
            <a:r>
              <a:rPr lang="en-US" sz="1600" dirty="0" smtClean="0">
                <a:solidFill>
                  <a:schemeClr val="bg1">
                    <a:lumMod val="85000"/>
                  </a:schemeClr>
                </a:solidFill>
              </a:rPr>
              <a:t>Upper Goose Point Marsh 2013</a:t>
            </a:r>
            <a:endParaRPr lang="en-US" sz="1600" dirty="0">
              <a:solidFill>
                <a:schemeClr val="bg1">
                  <a:lumMod val="85000"/>
                </a:schemeClr>
              </a:solidFill>
            </a:endParaRP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940808"/>
            <a:ext cx="3239572" cy="1917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4149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674"/>
            <a:ext cx="9144000" cy="6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4029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19200" y="3352800"/>
            <a:ext cx="7696200" cy="646331"/>
          </a:xfrm>
          <a:prstGeom prst="rect">
            <a:avLst/>
          </a:prstGeom>
          <a:noFill/>
        </p:spPr>
        <p:txBody>
          <a:bodyPr wrap="square" rtlCol="0">
            <a:spAutoFit/>
          </a:bodyPr>
          <a:lstStyle/>
          <a:p>
            <a:pPr lvl="0"/>
            <a:r>
              <a:rPr lang="en-US" sz="3600" dirty="0" smtClean="0">
                <a:solidFill>
                  <a:prstClr val="white"/>
                </a:solidFill>
                <a:cs typeface="Arial" pitchFamily="34" charset="0"/>
              </a:rPr>
              <a:t> Lacombe Segment Fault </a:t>
            </a:r>
            <a:r>
              <a:rPr lang="en-US" sz="3600" dirty="0">
                <a:solidFill>
                  <a:prstClr val="white"/>
                </a:solidFill>
                <a:cs typeface="Arial" pitchFamily="34" charset="0"/>
              </a:rPr>
              <a:t>Trace</a:t>
            </a:r>
          </a:p>
        </p:txBody>
      </p:sp>
      <p:sp>
        <p:nvSpPr>
          <p:cNvPr id="3" name="TextBox 2"/>
          <p:cNvSpPr txBox="1"/>
          <p:nvPr/>
        </p:nvSpPr>
        <p:spPr>
          <a:xfrm>
            <a:off x="609600" y="152400"/>
            <a:ext cx="8153400" cy="1200329"/>
          </a:xfrm>
          <a:prstGeom prst="rect">
            <a:avLst/>
          </a:prstGeom>
          <a:noFill/>
        </p:spPr>
        <p:txBody>
          <a:bodyPr wrap="square" rtlCol="0">
            <a:spAutoFit/>
          </a:bodyPr>
          <a:lstStyle/>
          <a:p>
            <a:r>
              <a:rPr lang="en-US" sz="3600" b="1" dirty="0" smtClean="0"/>
              <a:t>    </a:t>
            </a:r>
          </a:p>
          <a:p>
            <a:r>
              <a:rPr lang="en-US" sz="3600" b="1" dirty="0"/>
              <a:t>	</a:t>
            </a:r>
            <a:r>
              <a:rPr lang="en-US" sz="3600" b="1" dirty="0" smtClean="0"/>
              <a:t>Baton Rouge Fault System</a:t>
            </a:r>
            <a:endParaRPr lang="en-US" sz="3600" b="1" dirty="0"/>
          </a:p>
        </p:txBody>
      </p:sp>
    </p:spTree>
    <p:extLst>
      <p:ext uri="{BB962C8B-B14F-4D97-AF65-F5344CB8AC3E}">
        <p14:creationId xmlns:p14="http://schemas.microsoft.com/office/powerpoint/2010/main" val="3440404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0"/>
            <a:ext cx="9144000" cy="1200329"/>
          </a:xfrm>
          <a:prstGeom prst="rect">
            <a:avLst/>
          </a:prstGeom>
          <a:noFill/>
        </p:spPr>
        <p:txBody>
          <a:bodyPr wrap="square" rtlCol="0">
            <a:spAutoFit/>
          </a:bodyPr>
          <a:lstStyle/>
          <a:p>
            <a:pPr lvl="0" algn="ctr"/>
            <a:r>
              <a:rPr lang="en-US" sz="3600" b="1" dirty="0">
                <a:solidFill>
                  <a:prstClr val="black"/>
                </a:solidFill>
              </a:rPr>
              <a:t>Age of the Sediments at Lacombe and Goose Point</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76400"/>
            <a:ext cx="6810375" cy="51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72176" y="6547473"/>
            <a:ext cx="2285999" cy="276999"/>
          </a:xfrm>
          <a:prstGeom prst="rect">
            <a:avLst/>
          </a:prstGeom>
          <a:noFill/>
        </p:spPr>
        <p:txBody>
          <a:bodyPr wrap="square" rtlCol="0">
            <a:spAutoFit/>
          </a:bodyPr>
          <a:lstStyle/>
          <a:p>
            <a:pPr lvl="0"/>
            <a:r>
              <a:rPr lang="en-US" sz="1200" dirty="0">
                <a:solidFill>
                  <a:prstClr val="black"/>
                </a:solidFill>
              </a:rPr>
              <a:t>McCulloh and Heinrich 2011</a:t>
            </a:r>
          </a:p>
        </p:txBody>
      </p:sp>
    </p:spTree>
    <p:extLst>
      <p:ext uri="{BB962C8B-B14F-4D97-AF65-F5344CB8AC3E}">
        <p14:creationId xmlns:p14="http://schemas.microsoft.com/office/powerpoint/2010/main" val="2060038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0"/>
            <a:ext cx="91836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8" y="1143000"/>
            <a:ext cx="9183688"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4800" y="152400"/>
            <a:ext cx="8610600" cy="369332"/>
          </a:xfrm>
          <a:prstGeom prst="rect">
            <a:avLst/>
          </a:prstGeom>
          <a:noFill/>
        </p:spPr>
        <p:txBody>
          <a:bodyPr wrap="square" rtlCol="0">
            <a:spAutoFit/>
          </a:bodyPr>
          <a:lstStyle/>
          <a:p>
            <a:endParaRPr lang="en-US" dirty="0"/>
          </a:p>
        </p:txBody>
      </p:sp>
      <p:sp>
        <p:nvSpPr>
          <p:cNvPr id="3" name="TextBox 2"/>
          <p:cNvSpPr txBox="1"/>
          <p:nvPr/>
        </p:nvSpPr>
        <p:spPr>
          <a:xfrm>
            <a:off x="6288024" y="5832162"/>
            <a:ext cx="2590800" cy="276999"/>
          </a:xfrm>
          <a:prstGeom prst="rect">
            <a:avLst/>
          </a:prstGeom>
          <a:noFill/>
        </p:spPr>
        <p:txBody>
          <a:bodyPr wrap="square" rtlCol="0">
            <a:spAutoFit/>
          </a:bodyPr>
          <a:lstStyle/>
          <a:p>
            <a:r>
              <a:rPr lang="en-US" sz="1200" dirty="0" smtClean="0"/>
              <a:t>After Frazier 1967 from McLindon</a:t>
            </a:r>
            <a:endParaRPr lang="en-US" sz="1200" dirty="0"/>
          </a:p>
        </p:txBody>
      </p:sp>
      <p:sp>
        <p:nvSpPr>
          <p:cNvPr id="4" name="TextBox 3"/>
          <p:cNvSpPr txBox="1"/>
          <p:nvPr/>
        </p:nvSpPr>
        <p:spPr>
          <a:xfrm>
            <a:off x="-39688" y="198197"/>
            <a:ext cx="9183688" cy="646331"/>
          </a:xfrm>
          <a:prstGeom prst="rect">
            <a:avLst/>
          </a:prstGeom>
          <a:noFill/>
        </p:spPr>
        <p:txBody>
          <a:bodyPr wrap="square" rtlCol="0">
            <a:spAutoFit/>
          </a:bodyPr>
          <a:lstStyle/>
          <a:p>
            <a:pPr algn="ctr"/>
            <a:r>
              <a:rPr lang="en-US" sz="3600" b="1" dirty="0" smtClean="0"/>
              <a:t>Frazier’s 16 Deltas . . . </a:t>
            </a:r>
            <a:r>
              <a:rPr lang="en-US" sz="3600" dirty="0" smtClean="0"/>
              <a:t>(Wax Lake No. 17) </a:t>
            </a:r>
            <a:endParaRPr lang="en-US" sz="3600" dirty="0"/>
          </a:p>
        </p:txBody>
      </p:sp>
    </p:spTree>
    <p:extLst>
      <p:ext uri="{BB962C8B-B14F-4D97-AF65-F5344CB8AC3E}">
        <p14:creationId xmlns:p14="http://schemas.microsoft.com/office/powerpoint/2010/main" val="4070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p>
            <a:endParaRPr lang="en-US" dirty="0">
              <a:solidFill>
                <a:prstClr val="black"/>
              </a:solidFill>
            </a:endParaRPr>
          </a:p>
        </p:txBody>
      </p:sp>
      <p:sp>
        <p:nvSpPr>
          <p:cNvPr id="6" name="Rectangle 5"/>
          <p:cNvSpPr/>
          <p:nvPr/>
        </p:nvSpPr>
        <p:spPr>
          <a:xfrm>
            <a:off x="6400800" y="609600"/>
            <a:ext cx="1752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prstClr val="white"/>
                </a:solidFill>
              </a:rPr>
              <a:t>1956</a:t>
            </a:r>
          </a:p>
        </p:txBody>
      </p:sp>
      <p:sp>
        <p:nvSpPr>
          <p:cNvPr id="7" name="Rectangle 6"/>
          <p:cNvSpPr/>
          <p:nvPr/>
        </p:nvSpPr>
        <p:spPr>
          <a:xfrm>
            <a:off x="6400800" y="2819400"/>
            <a:ext cx="1752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prstClr val="white"/>
                </a:solidFill>
              </a:rPr>
              <a:t>1978</a:t>
            </a:r>
          </a:p>
        </p:txBody>
      </p:sp>
      <p:sp>
        <p:nvSpPr>
          <p:cNvPr id="8" name="Rectangle 7"/>
          <p:cNvSpPr/>
          <p:nvPr/>
        </p:nvSpPr>
        <p:spPr>
          <a:xfrm>
            <a:off x="6477000" y="5105400"/>
            <a:ext cx="17526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prstClr val="white"/>
                </a:solidFill>
              </a:rPr>
              <a:t>1988-90</a:t>
            </a:r>
          </a:p>
        </p:txBody>
      </p:sp>
      <p:pic>
        <p:nvPicPr>
          <p:cNvPr id="23558" name="Picture 8" descr="Goose Point, Figure 5"/>
          <p:cNvPicPr>
            <a:picLocks noChangeAspect="1" noChangeArrowheads="1"/>
          </p:cNvPicPr>
          <p:nvPr/>
        </p:nvPicPr>
        <p:blipFill>
          <a:blip r:embed="rId3" cstate="print"/>
          <a:srcRect/>
          <a:stretch>
            <a:fillRect/>
          </a:stretch>
        </p:blipFill>
        <p:spPr bwMode="auto">
          <a:xfrm>
            <a:off x="838200" y="0"/>
            <a:ext cx="5300663" cy="6858000"/>
          </a:xfrm>
          <a:prstGeom prst="rect">
            <a:avLst/>
          </a:prstGeom>
          <a:noFill/>
          <a:ln w="9525">
            <a:noFill/>
            <a:miter lim="800000"/>
            <a:headEnd/>
            <a:tailEnd/>
          </a:ln>
        </p:spPr>
      </p:pic>
      <p:sp>
        <p:nvSpPr>
          <p:cNvPr id="2" name="TextBox 1"/>
          <p:cNvSpPr txBox="1"/>
          <p:nvPr/>
        </p:nvSpPr>
        <p:spPr>
          <a:xfrm>
            <a:off x="3488531" y="6581001"/>
            <a:ext cx="2819400" cy="276999"/>
          </a:xfrm>
          <a:prstGeom prst="rect">
            <a:avLst/>
          </a:prstGeom>
          <a:noFill/>
        </p:spPr>
        <p:txBody>
          <a:bodyPr wrap="square" rtlCol="0">
            <a:spAutoFit/>
          </a:bodyPr>
          <a:lstStyle/>
          <a:p>
            <a:r>
              <a:rPr lang="en-US" sz="1200" dirty="0" smtClean="0"/>
              <a:t>Chabreck and Linscombe 1956-1990</a:t>
            </a:r>
            <a:endParaRPr lang="en-US" sz="1200" dirty="0"/>
          </a:p>
        </p:txBody>
      </p:sp>
    </p:spTree>
    <p:extLst>
      <p:ext uri="{BB962C8B-B14F-4D97-AF65-F5344CB8AC3E}">
        <p14:creationId xmlns:p14="http://schemas.microsoft.com/office/powerpoint/2010/main" val="1026782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98704" y="685800"/>
            <a:ext cx="8839200" cy="646331"/>
          </a:xfrm>
          <a:prstGeom prst="rect">
            <a:avLst/>
          </a:prstGeom>
          <a:noFill/>
        </p:spPr>
        <p:txBody>
          <a:bodyPr wrap="square" rtlCol="0">
            <a:spAutoFit/>
          </a:bodyPr>
          <a:lstStyle/>
          <a:p>
            <a:pPr algn="ctr"/>
            <a:r>
              <a:rPr lang="en-US" sz="3600" b="1" dirty="0" smtClean="0"/>
              <a:t>Factors Influencing Land Change</a:t>
            </a:r>
            <a:endParaRPr lang="en-US" sz="3600" b="1" dirty="0"/>
          </a:p>
        </p:txBody>
      </p:sp>
    </p:spTree>
    <p:extLst>
      <p:ext uri="{BB962C8B-B14F-4D97-AF65-F5344CB8AC3E}">
        <p14:creationId xmlns:p14="http://schemas.microsoft.com/office/powerpoint/2010/main" val="643257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29200"/>
            <a:ext cx="9144000" cy="1200329"/>
          </a:xfrm>
          <a:prstGeom prst="rect">
            <a:avLst/>
          </a:prstGeom>
        </p:spPr>
        <p:txBody>
          <a:bodyPr wrap="square">
            <a:spAutoFit/>
          </a:bodyPr>
          <a:lstStyle/>
          <a:p>
            <a:pPr lvl="0" algn="ctr"/>
            <a:r>
              <a:rPr lang="en-US" sz="3600" b="1" dirty="0">
                <a:cs typeface="Arial" pitchFamily="34" charset="0"/>
              </a:rPr>
              <a:t>Anthropogenic Causes of Coastal Land Loss – </a:t>
            </a:r>
            <a:r>
              <a:rPr lang="en-US" sz="3600" b="1" dirty="0" smtClean="0">
                <a:cs typeface="Arial" pitchFamily="34" charset="0"/>
              </a:rPr>
              <a:t>Not Present </a:t>
            </a:r>
            <a:r>
              <a:rPr lang="en-US" sz="3600" b="1" dirty="0">
                <a:cs typeface="Arial" pitchFamily="34" charset="0"/>
              </a:rPr>
              <a:t>at Goose </a:t>
            </a:r>
            <a:r>
              <a:rPr lang="en-US" sz="3600" b="1" dirty="0" smtClean="0">
                <a:cs typeface="Arial" pitchFamily="34" charset="0"/>
              </a:rPr>
              <a:t>Point</a:t>
            </a:r>
            <a:endParaRPr lang="en-US" sz="3600" b="1" dirty="0">
              <a:latin typeface="Calibri" pitchFamily="34" charset="0"/>
              <a:cs typeface="Arial" pitchFamily="34" charset="0"/>
            </a:endParaRPr>
          </a:p>
        </p:txBody>
      </p:sp>
      <p:sp>
        <p:nvSpPr>
          <p:cNvPr id="3" name="TextBox 2"/>
          <p:cNvSpPr txBox="1"/>
          <p:nvPr/>
        </p:nvSpPr>
        <p:spPr>
          <a:xfrm>
            <a:off x="228600" y="1523999"/>
            <a:ext cx="8915400" cy="4031873"/>
          </a:xfrm>
          <a:prstGeom prst="rect">
            <a:avLst/>
          </a:prstGeom>
          <a:noFill/>
        </p:spPr>
        <p:txBody>
          <a:bodyPr wrap="square" rtlCol="0">
            <a:spAutoFit/>
          </a:bodyPr>
          <a:lstStyle/>
          <a:p>
            <a:pPr marL="457200" lvl="0" indent="-457200">
              <a:buFont typeface="Arial" pitchFamily="34" charset="0"/>
              <a:buChar char="•"/>
            </a:pPr>
            <a:r>
              <a:rPr lang="en-US" sz="3200" dirty="0" smtClean="0">
                <a:cs typeface="Arial" pitchFamily="34" charset="0"/>
              </a:rPr>
              <a:t> No Large Scale Fluid </a:t>
            </a:r>
            <a:r>
              <a:rPr lang="en-US" sz="3200" dirty="0">
                <a:cs typeface="Arial" pitchFamily="34" charset="0"/>
              </a:rPr>
              <a:t>Extraction -</a:t>
            </a:r>
            <a:br>
              <a:rPr lang="en-US" sz="3200" dirty="0">
                <a:cs typeface="Arial" pitchFamily="34" charset="0"/>
              </a:rPr>
            </a:br>
            <a:r>
              <a:rPr lang="en-US" sz="3200" dirty="0">
                <a:cs typeface="Arial" pitchFamily="34" charset="0"/>
              </a:rPr>
              <a:t>                No </a:t>
            </a:r>
            <a:r>
              <a:rPr lang="en-US" sz="3200" dirty="0" smtClean="0">
                <a:cs typeface="Arial" pitchFamily="34" charset="0"/>
              </a:rPr>
              <a:t>industrial / </a:t>
            </a:r>
            <a:r>
              <a:rPr lang="en-US" sz="3200" dirty="0">
                <a:cs typeface="Arial" pitchFamily="34" charset="0"/>
              </a:rPr>
              <a:t>water wells</a:t>
            </a:r>
          </a:p>
          <a:p>
            <a:pPr lvl="2"/>
            <a:r>
              <a:rPr lang="en-US" sz="3200" dirty="0">
                <a:cs typeface="Arial" pitchFamily="34" charset="0"/>
              </a:rPr>
              <a:t>      </a:t>
            </a:r>
            <a:r>
              <a:rPr lang="en-US" sz="3200" dirty="0" smtClean="0">
                <a:cs typeface="Arial" pitchFamily="34" charset="0"/>
              </a:rPr>
              <a:t>      No </a:t>
            </a:r>
            <a:r>
              <a:rPr lang="en-US" sz="3200" dirty="0">
                <a:cs typeface="Arial" pitchFamily="34" charset="0"/>
              </a:rPr>
              <a:t>O&amp;G wells</a:t>
            </a:r>
          </a:p>
          <a:p>
            <a:pPr marL="457200" lvl="0" indent="-457200">
              <a:buFont typeface="Arial" pitchFamily="34" charset="0"/>
              <a:buChar char="•"/>
            </a:pPr>
            <a:r>
              <a:rPr lang="en-US" sz="3200" dirty="0">
                <a:cs typeface="Arial" pitchFamily="34" charset="0"/>
              </a:rPr>
              <a:t> </a:t>
            </a:r>
            <a:r>
              <a:rPr lang="en-US" sz="3200" dirty="0" smtClean="0">
                <a:cs typeface="Arial" pitchFamily="34" charset="0"/>
              </a:rPr>
              <a:t>No </a:t>
            </a:r>
            <a:r>
              <a:rPr lang="en-US" sz="3200" dirty="0">
                <a:cs typeface="Arial" pitchFamily="34" charset="0"/>
              </a:rPr>
              <a:t>E&amp;P Canals</a:t>
            </a:r>
          </a:p>
          <a:p>
            <a:pPr marL="457200" lvl="0" indent="-457200">
              <a:buFont typeface="Arial" pitchFamily="34" charset="0"/>
              <a:buChar char="•"/>
            </a:pPr>
            <a:r>
              <a:rPr lang="en-US" sz="3200" dirty="0">
                <a:cs typeface="Arial" pitchFamily="34" charset="0"/>
              </a:rPr>
              <a:t> </a:t>
            </a:r>
            <a:r>
              <a:rPr lang="en-US" sz="3200" dirty="0" smtClean="0">
                <a:cs typeface="Arial" pitchFamily="34" charset="0"/>
              </a:rPr>
              <a:t>No </a:t>
            </a:r>
            <a:r>
              <a:rPr lang="en-US" sz="3200" dirty="0">
                <a:cs typeface="Arial" pitchFamily="34" charset="0"/>
              </a:rPr>
              <a:t>Levees or forced drainage</a:t>
            </a:r>
          </a:p>
          <a:p>
            <a:pPr marL="457200" lvl="0" indent="-457200">
              <a:buFont typeface="Arial" pitchFamily="34" charset="0"/>
              <a:buChar char="•"/>
            </a:pPr>
            <a:r>
              <a:rPr lang="en-US" sz="3200" dirty="0">
                <a:cs typeface="Arial" pitchFamily="34" charset="0"/>
              </a:rPr>
              <a:t> </a:t>
            </a:r>
            <a:r>
              <a:rPr lang="en-US" sz="3200" dirty="0" smtClean="0">
                <a:cs typeface="Arial" pitchFamily="34" charset="0"/>
              </a:rPr>
              <a:t>No </a:t>
            </a:r>
            <a:r>
              <a:rPr lang="en-US" sz="3200" dirty="0">
                <a:cs typeface="Arial" pitchFamily="34" charset="0"/>
              </a:rPr>
              <a:t>Deep </a:t>
            </a:r>
            <a:r>
              <a:rPr lang="en-US" sz="3200" dirty="0" smtClean="0">
                <a:cs typeface="Arial" pitchFamily="34" charset="0"/>
              </a:rPr>
              <a:t>draft channels</a:t>
            </a:r>
          </a:p>
          <a:p>
            <a:pPr marL="457200" lvl="0" indent="-457200">
              <a:buFont typeface="Arial" pitchFamily="34" charset="0"/>
              <a:buChar char="•"/>
            </a:pPr>
            <a:r>
              <a:rPr lang="en-US" sz="3200" dirty="0">
                <a:cs typeface="Arial" pitchFamily="34" charset="0"/>
              </a:rPr>
              <a:t> </a:t>
            </a:r>
            <a:r>
              <a:rPr lang="en-US" sz="3200" dirty="0" smtClean="0">
                <a:cs typeface="Arial" pitchFamily="34" charset="0"/>
              </a:rPr>
              <a:t>No Ancestral Mississippi River Delta Sediments </a:t>
            </a:r>
            <a:endParaRPr lang="en-US" sz="3200" dirty="0">
              <a:cs typeface="Arial" pitchFamily="34" charset="0"/>
            </a:endParaRPr>
          </a:p>
        </p:txBody>
      </p:sp>
    </p:spTree>
    <p:extLst>
      <p:ext uri="{BB962C8B-B14F-4D97-AF65-F5344CB8AC3E}">
        <p14:creationId xmlns:p14="http://schemas.microsoft.com/office/powerpoint/2010/main" val="416728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914400"/>
            <a:ext cx="9144000" cy="5115246"/>
          </a:xfrm>
          <a:prstGeom prst="rect">
            <a:avLst/>
          </a:prstGeom>
          <a:noFill/>
        </p:spPr>
        <p:txBody>
          <a:bodyPr wrap="square" rtlCol="0">
            <a:spAutoFit/>
          </a:bodyPr>
          <a:lstStyle/>
          <a:p>
            <a:pPr marL="342900" lvl="0" indent="-342900">
              <a:spcBef>
                <a:spcPct val="20000"/>
              </a:spcBef>
              <a:buFont typeface="Arial" pitchFamily="34" charset="0"/>
              <a:buChar char="•"/>
            </a:pPr>
            <a:endParaRPr lang="en-US" sz="3200" dirty="0" smtClean="0">
              <a:solidFill>
                <a:schemeClr val="bg1"/>
              </a:solidFill>
              <a:cs typeface="Arial" pitchFamily="34" charset="0"/>
            </a:endParaRPr>
          </a:p>
          <a:p>
            <a:pPr marL="342900" lvl="0" indent="-342900">
              <a:spcBef>
                <a:spcPct val="20000"/>
              </a:spcBef>
              <a:buFont typeface="Arial" pitchFamily="34" charset="0"/>
              <a:buChar char="•"/>
            </a:pPr>
            <a:r>
              <a:rPr lang="en-US" sz="3200" dirty="0" smtClean="0">
                <a:cs typeface="Arial" pitchFamily="34" charset="0"/>
              </a:rPr>
              <a:t>Listric </a:t>
            </a:r>
            <a:r>
              <a:rPr lang="en-US" sz="3200" dirty="0">
                <a:cs typeface="Arial" pitchFamily="34" charset="0"/>
              </a:rPr>
              <a:t>faulting associated with the Baton Rouge Fault System</a:t>
            </a:r>
          </a:p>
          <a:p>
            <a:pPr marL="342900" lvl="0" indent="-342900">
              <a:spcBef>
                <a:spcPct val="20000"/>
              </a:spcBef>
              <a:buFont typeface="Arial" pitchFamily="34" charset="0"/>
              <a:buChar char="•"/>
            </a:pPr>
            <a:r>
              <a:rPr lang="en-US" sz="3200" dirty="0">
                <a:cs typeface="Arial" pitchFamily="34" charset="0"/>
              </a:rPr>
              <a:t>Regional crustal down-warping </a:t>
            </a:r>
          </a:p>
          <a:p>
            <a:pPr marL="342900" lvl="0" indent="-342900">
              <a:spcBef>
                <a:spcPct val="20000"/>
              </a:spcBef>
              <a:buFont typeface="Arial" pitchFamily="34" charset="0"/>
              <a:buChar char="•"/>
            </a:pPr>
            <a:r>
              <a:rPr lang="en-US" sz="3200" dirty="0">
                <a:cs typeface="Arial" pitchFamily="34" charset="0"/>
              </a:rPr>
              <a:t>Earthquake activity</a:t>
            </a:r>
          </a:p>
          <a:p>
            <a:pPr marL="342900" lvl="0" indent="-342900">
              <a:spcBef>
                <a:spcPct val="20000"/>
              </a:spcBef>
              <a:buFont typeface="Arial" pitchFamily="34" charset="0"/>
              <a:buChar char="•"/>
            </a:pPr>
            <a:r>
              <a:rPr lang="en-US" sz="3200" dirty="0">
                <a:cs typeface="Arial" pitchFamily="34" charset="0"/>
              </a:rPr>
              <a:t>Sediment compaction of Holocene and </a:t>
            </a:r>
            <a:r>
              <a:rPr lang="en-US" sz="3200" dirty="0" smtClean="0">
                <a:cs typeface="Arial" pitchFamily="34" charset="0"/>
              </a:rPr>
              <a:t>Pleistocene</a:t>
            </a:r>
          </a:p>
          <a:p>
            <a:pPr marL="342900" lvl="0" indent="-342900">
              <a:spcBef>
                <a:spcPct val="20000"/>
              </a:spcBef>
              <a:buFont typeface="Arial" pitchFamily="34" charset="0"/>
              <a:buChar char="•"/>
            </a:pPr>
            <a:r>
              <a:rPr lang="en-US" sz="3200" dirty="0" smtClean="0">
                <a:cs typeface="Arial" pitchFamily="34" charset="0"/>
              </a:rPr>
              <a:t>Sea </a:t>
            </a:r>
            <a:r>
              <a:rPr lang="en-US" sz="3200" dirty="0">
                <a:cs typeface="Arial" pitchFamily="34" charset="0"/>
              </a:rPr>
              <a:t>Level Rise</a:t>
            </a:r>
          </a:p>
          <a:p>
            <a:pPr marL="342900" lvl="0" indent="-342900">
              <a:spcBef>
                <a:spcPct val="20000"/>
              </a:spcBef>
              <a:buFont typeface="Arial" pitchFamily="34" charset="0"/>
              <a:buChar char="•"/>
            </a:pPr>
            <a:r>
              <a:rPr lang="en-US" sz="3200" dirty="0">
                <a:cs typeface="Arial" pitchFamily="34" charset="0"/>
              </a:rPr>
              <a:t>Storm Surge </a:t>
            </a:r>
          </a:p>
        </p:txBody>
      </p:sp>
      <p:sp>
        <p:nvSpPr>
          <p:cNvPr id="3" name="TextBox 2"/>
          <p:cNvSpPr txBox="1"/>
          <p:nvPr/>
        </p:nvSpPr>
        <p:spPr>
          <a:xfrm>
            <a:off x="0" y="0"/>
            <a:ext cx="9144000" cy="1200329"/>
          </a:xfrm>
          <a:prstGeom prst="rect">
            <a:avLst/>
          </a:prstGeom>
          <a:noFill/>
        </p:spPr>
        <p:txBody>
          <a:bodyPr wrap="square" rtlCol="0">
            <a:spAutoFit/>
          </a:bodyPr>
          <a:lstStyle/>
          <a:p>
            <a:pPr algn="ctr"/>
            <a:r>
              <a:rPr lang="en-US" sz="3600" b="1" dirty="0" smtClean="0"/>
              <a:t>Natural Coastal Processes </a:t>
            </a:r>
          </a:p>
          <a:p>
            <a:pPr algn="ctr"/>
            <a:r>
              <a:rPr lang="en-US" sz="3600" b="1" dirty="0" smtClean="0"/>
              <a:t>At Goose Point</a:t>
            </a:r>
            <a:endParaRPr lang="en-US" sz="3600" b="1" dirty="0"/>
          </a:p>
        </p:txBody>
      </p:sp>
    </p:spTree>
    <p:extLst>
      <p:ext uri="{BB962C8B-B14F-4D97-AF65-F5344CB8AC3E}">
        <p14:creationId xmlns:p14="http://schemas.microsoft.com/office/powerpoint/2010/main" val="2892809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533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200" y="76200"/>
            <a:ext cx="8915400" cy="1200329"/>
          </a:xfrm>
          <a:prstGeom prst="rect">
            <a:avLst/>
          </a:prstGeom>
          <a:noFill/>
        </p:spPr>
        <p:txBody>
          <a:bodyPr wrap="square" rtlCol="0">
            <a:spAutoFit/>
          </a:bodyPr>
          <a:lstStyle/>
          <a:p>
            <a:pPr algn="ctr"/>
            <a:r>
              <a:rPr lang="en-US" sz="3600" b="1" dirty="0" smtClean="0"/>
              <a:t>Anthropogenic Alterations of the </a:t>
            </a:r>
          </a:p>
          <a:p>
            <a:pPr algn="ctr"/>
            <a:r>
              <a:rPr lang="en-US" sz="3600" b="1" dirty="0" smtClean="0"/>
              <a:t>Goose Point Marsh</a:t>
            </a:r>
            <a:endParaRPr lang="en-US" sz="3600" b="1" dirty="0"/>
          </a:p>
        </p:txBody>
      </p:sp>
      <p:sp>
        <p:nvSpPr>
          <p:cNvPr id="3" name="TextBox 2"/>
          <p:cNvSpPr txBox="1"/>
          <p:nvPr/>
        </p:nvSpPr>
        <p:spPr>
          <a:xfrm>
            <a:off x="533400" y="1981200"/>
            <a:ext cx="8305800" cy="584775"/>
          </a:xfrm>
          <a:prstGeom prst="rect">
            <a:avLst/>
          </a:prstGeom>
          <a:noFill/>
        </p:spPr>
        <p:txBody>
          <a:bodyPr wrap="square" rtlCol="0">
            <a:spAutoFit/>
          </a:bodyPr>
          <a:lstStyle/>
          <a:p>
            <a:pPr marL="457200" indent="-457200">
              <a:buFont typeface="Arial" pitchFamily="34" charset="0"/>
              <a:buChar char="•"/>
            </a:pPr>
            <a:r>
              <a:rPr lang="en-US" sz="3200" dirty="0" smtClean="0"/>
              <a:t>Marsh Burns</a:t>
            </a:r>
            <a:endParaRPr lang="en-US" sz="3200" dirty="0"/>
          </a:p>
        </p:txBody>
      </p:sp>
    </p:spTree>
    <p:extLst>
      <p:ext uri="{BB962C8B-B14F-4D97-AF65-F5344CB8AC3E}">
        <p14:creationId xmlns:p14="http://schemas.microsoft.com/office/powerpoint/2010/main" val="2660673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 y="-12192"/>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096" y="20753"/>
            <a:ext cx="9144000" cy="1077218"/>
          </a:xfrm>
          <a:prstGeom prst="rect">
            <a:avLst/>
          </a:prstGeom>
          <a:noFill/>
        </p:spPr>
        <p:txBody>
          <a:bodyPr wrap="square" rtlCol="0">
            <a:spAutoFit/>
          </a:bodyPr>
          <a:lstStyle/>
          <a:p>
            <a:pPr lvl="0" algn="ctr"/>
            <a:r>
              <a:rPr lang="en-US" sz="3200" b="1" dirty="0">
                <a:cs typeface="Arial" pitchFamily="34" charset="0"/>
              </a:rPr>
              <a:t>Important Distinctions about </a:t>
            </a:r>
            <a:br>
              <a:rPr lang="en-US" sz="3200" b="1" dirty="0">
                <a:cs typeface="Arial" pitchFamily="34" charset="0"/>
              </a:rPr>
            </a:br>
            <a:r>
              <a:rPr lang="en-US" sz="3200" b="1" dirty="0">
                <a:cs typeface="Arial" pitchFamily="34" charset="0"/>
              </a:rPr>
              <a:t>Salt, Water and Plants</a:t>
            </a:r>
          </a:p>
        </p:txBody>
      </p:sp>
      <p:sp>
        <p:nvSpPr>
          <p:cNvPr id="4" name="TextBox 3"/>
          <p:cNvSpPr txBox="1"/>
          <p:nvPr/>
        </p:nvSpPr>
        <p:spPr>
          <a:xfrm>
            <a:off x="164592" y="1595366"/>
            <a:ext cx="8839200" cy="4241161"/>
          </a:xfrm>
          <a:prstGeom prst="rect">
            <a:avLst/>
          </a:prstGeom>
          <a:noFill/>
        </p:spPr>
        <p:txBody>
          <a:bodyPr wrap="square" rtlCol="0">
            <a:spAutoFit/>
          </a:bodyPr>
          <a:lstStyle/>
          <a:p>
            <a:pPr marL="457200" indent="-457200">
              <a:spcBef>
                <a:spcPct val="20000"/>
              </a:spcBef>
              <a:buFont typeface="Arial" pitchFamily="34" charset="0"/>
              <a:buChar char="•"/>
            </a:pPr>
            <a:r>
              <a:rPr lang="en-US" sz="2800" b="1" dirty="0">
                <a:solidFill>
                  <a:srgbClr val="002060"/>
                </a:solidFill>
                <a:latin typeface="Calibri" pitchFamily="34" charset="0"/>
              </a:rPr>
              <a:t>These stressors, salt and water, can work independently or jointly to kill plants.</a:t>
            </a:r>
          </a:p>
          <a:p>
            <a:pPr marL="457200" indent="-457200">
              <a:spcBef>
                <a:spcPct val="20000"/>
              </a:spcBef>
              <a:buFont typeface="Arial" pitchFamily="34" charset="0"/>
              <a:buChar char="•"/>
            </a:pPr>
            <a:r>
              <a:rPr lang="en-US" sz="2800" b="1" dirty="0" smtClean="0">
                <a:solidFill>
                  <a:srgbClr val="002060"/>
                </a:solidFill>
                <a:latin typeface="Calibri" pitchFamily="34" charset="0"/>
              </a:rPr>
              <a:t>To </a:t>
            </a:r>
            <a:r>
              <a:rPr lang="en-US" sz="2800" b="1" dirty="0">
                <a:solidFill>
                  <a:srgbClr val="002060"/>
                </a:solidFill>
                <a:latin typeface="Calibri" pitchFamily="34" charset="0"/>
              </a:rPr>
              <a:t>kill a coastal plant with salt water intrusion, you must exceed the salinity limit of that individual species.</a:t>
            </a:r>
            <a:endParaRPr lang="en-US" sz="2800" dirty="0">
              <a:solidFill>
                <a:prstClr val="black"/>
              </a:solidFill>
              <a:latin typeface="Calibri" pitchFamily="34" charset="0"/>
            </a:endParaRPr>
          </a:p>
          <a:p>
            <a:pPr marL="457200" lvl="0" indent="-457200">
              <a:spcBef>
                <a:spcPct val="20000"/>
              </a:spcBef>
              <a:buFont typeface="Arial" pitchFamily="34" charset="0"/>
              <a:buChar char="•"/>
            </a:pPr>
            <a:r>
              <a:rPr lang="en-US" sz="2800" b="1" dirty="0" smtClean="0">
                <a:solidFill>
                  <a:srgbClr val="002060"/>
                </a:solidFill>
                <a:latin typeface="Calibri" pitchFamily="34" charset="0"/>
              </a:rPr>
              <a:t>Water </a:t>
            </a:r>
            <a:r>
              <a:rPr lang="en-US" sz="2800" b="1" dirty="0">
                <a:solidFill>
                  <a:srgbClr val="002060"/>
                </a:solidFill>
                <a:latin typeface="Calibri" pitchFamily="34" charset="0"/>
              </a:rPr>
              <a:t>tolerance is species specific and has an optimum range and limits. </a:t>
            </a:r>
            <a:endParaRPr lang="en-US" sz="1600" b="1" dirty="0" smtClean="0">
              <a:solidFill>
                <a:srgbClr val="002060"/>
              </a:solidFill>
              <a:latin typeface="Calibri" pitchFamily="34" charset="0"/>
            </a:endParaRPr>
          </a:p>
          <a:p>
            <a:pPr marL="342900" lvl="0" indent="-342900">
              <a:spcBef>
                <a:spcPct val="20000"/>
              </a:spcBef>
              <a:buFont typeface="Arial" pitchFamily="34" charset="0"/>
              <a:buChar char="•"/>
            </a:pPr>
            <a:r>
              <a:rPr lang="en-US" sz="2800" b="1" dirty="0" smtClean="0">
                <a:solidFill>
                  <a:srgbClr val="002060"/>
                </a:solidFill>
                <a:latin typeface="Calibri" pitchFamily="34" charset="0"/>
              </a:rPr>
              <a:t>Duration </a:t>
            </a:r>
            <a:r>
              <a:rPr lang="en-US" sz="2800" b="1" dirty="0">
                <a:solidFill>
                  <a:srgbClr val="002060"/>
                </a:solidFill>
                <a:latin typeface="Calibri" pitchFamily="34" charset="0"/>
              </a:rPr>
              <a:t>of inundation modifies or intensifies salinity or water effects.</a:t>
            </a:r>
          </a:p>
          <a:p>
            <a:pPr marL="342900" lvl="0" indent="-342900">
              <a:spcBef>
                <a:spcPct val="20000"/>
              </a:spcBef>
              <a:buFont typeface="Arial" pitchFamily="34" charset="0"/>
              <a:buChar char="•"/>
            </a:pPr>
            <a:endParaRPr lang="en-US" sz="1200" b="1" dirty="0">
              <a:solidFill>
                <a:srgbClr val="002060"/>
              </a:solidFill>
              <a:latin typeface="Calibri" pitchFamily="34" charset="0"/>
            </a:endParaRPr>
          </a:p>
          <a:p>
            <a:pPr marL="342900" lvl="0" indent="-342900">
              <a:spcBef>
                <a:spcPct val="20000"/>
              </a:spcBef>
              <a:buFont typeface="Arial" pitchFamily="34" charset="0"/>
              <a:buChar char="•"/>
            </a:pPr>
            <a:endParaRPr lang="en-US" sz="1200" b="1" dirty="0">
              <a:solidFill>
                <a:srgbClr val="002060"/>
              </a:solidFill>
              <a:latin typeface="Calibri" pitchFamily="34" charset="0"/>
            </a:endParaRPr>
          </a:p>
        </p:txBody>
      </p:sp>
    </p:spTree>
    <p:extLst>
      <p:ext uri="{BB962C8B-B14F-4D97-AF65-F5344CB8AC3E}">
        <p14:creationId xmlns:p14="http://schemas.microsoft.com/office/powerpoint/2010/main" val="2829360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 y="0"/>
            <a:ext cx="8991600" cy="1200329"/>
          </a:xfrm>
          <a:prstGeom prst="rect">
            <a:avLst/>
          </a:prstGeom>
          <a:noFill/>
        </p:spPr>
        <p:txBody>
          <a:bodyPr wrap="square" rtlCol="0">
            <a:spAutoFit/>
          </a:bodyPr>
          <a:lstStyle/>
          <a:p>
            <a:r>
              <a:rPr lang="en-US" sz="3600" dirty="0" smtClean="0"/>
              <a:t>                           </a:t>
            </a:r>
          </a:p>
          <a:p>
            <a:r>
              <a:rPr lang="en-US" sz="3600" b="1" dirty="0"/>
              <a:t> </a:t>
            </a:r>
            <a:r>
              <a:rPr lang="en-US" sz="3600" b="1" dirty="0" smtClean="0"/>
              <a:t>                           Outline</a:t>
            </a:r>
            <a:endParaRPr lang="en-US" sz="3600" dirty="0"/>
          </a:p>
        </p:txBody>
      </p:sp>
      <p:sp>
        <p:nvSpPr>
          <p:cNvPr id="2" name="TextBox 1"/>
          <p:cNvSpPr txBox="1"/>
          <p:nvPr/>
        </p:nvSpPr>
        <p:spPr>
          <a:xfrm>
            <a:off x="685800" y="1828800"/>
            <a:ext cx="7772400" cy="5262979"/>
          </a:xfrm>
          <a:prstGeom prst="rect">
            <a:avLst/>
          </a:prstGeom>
          <a:noFill/>
        </p:spPr>
        <p:txBody>
          <a:bodyPr wrap="square" rtlCol="0">
            <a:spAutoFit/>
          </a:bodyPr>
          <a:lstStyle/>
          <a:p>
            <a:pPr marL="457200" lvl="0" indent="-457200">
              <a:buFont typeface="Arial" pitchFamily="34" charset="0"/>
              <a:buChar char="•"/>
            </a:pPr>
            <a:r>
              <a:rPr lang="en-US" sz="3200" b="1" dirty="0" smtClean="0">
                <a:solidFill>
                  <a:prstClr val="black"/>
                </a:solidFill>
              </a:rPr>
              <a:t>	Introduction</a:t>
            </a:r>
          </a:p>
          <a:p>
            <a:pPr marL="457200" lvl="0" indent="-457200">
              <a:buFont typeface="Arial" pitchFamily="34" charset="0"/>
              <a:buChar char="•"/>
            </a:pPr>
            <a:endParaRPr lang="en-US" sz="3200" b="1" dirty="0">
              <a:solidFill>
                <a:prstClr val="black"/>
              </a:solidFill>
            </a:endParaRPr>
          </a:p>
          <a:p>
            <a:pPr marL="457200" lvl="0" indent="-457200">
              <a:buFont typeface="Arial" pitchFamily="34" charset="0"/>
              <a:buChar char="•"/>
            </a:pPr>
            <a:r>
              <a:rPr lang="en-US" sz="3200" b="1" dirty="0">
                <a:solidFill>
                  <a:prstClr val="black"/>
                </a:solidFill>
              </a:rPr>
              <a:t>	Geologic </a:t>
            </a:r>
            <a:r>
              <a:rPr lang="en-US" sz="3200" b="1" dirty="0" smtClean="0">
                <a:solidFill>
                  <a:prstClr val="black"/>
                </a:solidFill>
              </a:rPr>
              <a:t>Setting</a:t>
            </a:r>
          </a:p>
          <a:p>
            <a:pPr marL="457200" lvl="0" indent="-457200">
              <a:buFont typeface="Arial" pitchFamily="34" charset="0"/>
              <a:buChar char="•"/>
            </a:pPr>
            <a:endParaRPr lang="en-US" sz="3200" b="1" dirty="0">
              <a:solidFill>
                <a:prstClr val="black"/>
              </a:solidFill>
            </a:endParaRPr>
          </a:p>
          <a:p>
            <a:pPr marL="457200" lvl="0" indent="-457200">
              <a:buFont typeface="Arial" pitchFamily="34" charset="0"/>
              <a:buChar char="•"/>
            </a:pPr>
            <a:r>
              <a:rPr lang="en-US" sz="3200" b="1" dirty="0">
                <a:solidFill>
                  <a:prstClr val="black"/>
                </a:solidFill>
              </a:rPr>
              <a:t>	Factors Influencing Land </a:t>
            </a:r>
            <a:r>
              <a:rPr lang="en-US" sz="3200" b="1" dirty="0" smtClean="0">
                <a:solidFill>
                  <a:prstClr val="black"/>
                </a:solidFill>
              </a:rPr>
              <a:t>Change</a:t>
            </a:r>
          </a:p>
          <a:p>
            <a:pPr marL="1828800" lvl="3" indent="-457200">
              <a:buFont typeface="Arial" pitchFamily="34" charset="0"/>
              <a:buChar char="•"/>
            </a:pPr>
            <a:r>
              <a:rPr lang="en-US" sz="2800" b="1" dirty="0" smtClean="0">
                <a:solidFill>
                  <a:prstClr val="black"/>
                </a:solidFill>
              </a:rPr>
              <a:t>Anthropogenic</a:t>
            </a:r>
          </a:p>
          <a:p>
            <a:pPr marL="1828800" lvl="3" indent="-457200">
              <a:buFont typeface="Arial" pitchFamily="34" charset="0"/>
              <a:buChar char="•"/>
            </a:pPr>
            <a:r>
              <a:rPr lang="en-US" sz="2800" b="1" dirty="0" smtClean="0">
                <a:solidFill>
                  <a:prstClr val="black"/>
                </a:solidFill>
              </a:rPr>
              <a:t>Natural - geology driven</a:t>
            </a:r>
          </a:p>
          <a:p>
            <a:pPr marL="1828800" lvl="3" indent="-457200">
              <a:buFont typeface="Arial" pitchFamily="34" charset="0"/>
              <a:buChar char="•"/>
            </a:pPr>
            <a:r>
              <a:rPr lang="en-US" sz="2800" b="1" dirty="0" smtClean="0">
                <a:solidFill>
                  <a:prstClr val="black"/>
                </a:solidFill>
              </a:rPr>
              <a:t>Marsh Response</a:t>
            </a:r>
          </a:p>
          <a:p>
            <a:pPr marL="1828800" lvl="3" indent="-457200">
              <a:buFont typeface="Arial" pitchFamily="34" charset="0"/>
              <a:buChar char="•"/>
            </a:pPr>
            <a:endParaRPr lang="en-US" sz="2800" b="1" dirty="0" smtClean="0">
              <a:solidFill>
                <a:prstClr val="black"/>
              </a:solidFill>
            </a:endParaRPr>
          </a:p>
          <a:p>
            <a:pPr marL="457200" lvl="0" indent="-457200">
              <a:buFont typeface="Arial" pitchFamily="34" charset="0"/>
              <a:buChar char="•"/>
            </a:pPr>
            <a:r>
              <a:rPr lang="en-US" sz="3200" b="1" dirty="0">
                <a:solidFill>
                  <a:prstClr val="black"/>
                </a:solidFill>
              </a:rPr>
              <a:t>	</a:t>
            </a:r>
            <a:r>
              <a:rPr lang="en-US" sz="3200" b="1" dirty="0" smtClean="0">
                <a:solidFill>
                  <a:prstClr val="black"/>
                </a:solidFill>
              </a:rPr>
              <a:t>Summary</a:t>
            </a:r>
            <a:endParaRPr lang="en-US" sz="3200" b="1" dirty="0">
              <a:solidFill>
                <a:prstClr val="black"/>
              </a:solidFill>
            </a:endParaRPr>
          </a:p>
          <a:p>
            <a:pPr marL="1828800" lvl="3" indent="-457200">
              <a:buFont typeface="Arial" pitchFamily="34" charset="0"/>
              <a:buChar char="•"/>
            </a:pPr>
            <a:endParaRPr lang="en-US" sz="3200" b="1" dirty="0">
              <a:solidFill>
                <a:prstClr val="black"/>
              </a:solidFill>
            </a:endParaRPr>
          </a:p>
        </p:txBody>
      </p:sp>
    </p:spTree>
    <p:extLst>
      <p:ext uri="{BB962C8B-B14F-4D97-AF65-F5344CB8AC3E}">
        <p14:creationId xmlns:p14="http://schemas.microsoft.com/office/powerpoint/2010/main" val="265145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8" y="1588"/>
            <a:ext cx="922337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descr="C:\Users\Kathy\Desktop\Goose Point Master File 3 Oct 14\FINAL FINAL PAPER\KathleenHaggar.figure7.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8" y="1524000"/>
            <a:ext cx="9223376" cy="4584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152400"/>
            <a:ext cx="9144000" cy="1200329"/>
          </a:xfrm>
          <a:prstGeom prst="rect">
            <a:avLst/>
          </a:prstGeom>
          <a:noFill/>
        </p:spPr>
        <p:txBody>
          <a:bodyPr wrap="square" rtlCol="0">
            <a:spAutoFit/>
          </a:bodyPr>
          <a:lstStyle/>
          <a:p>
            <a:pPr algn="ctr" fontAlgn="auto">
              <a:spcBef>
                <a:spcPts val="0"/>
              </a:spcBef>
              <a:spcAft>
                <a:spcPts val="0"/>
              </a:spcAft>
            </a:pPr>
            <a:r>
              <a:rPr lang="en-US" sz="3600" b="1" dirty="0" smtClean="0">
                <a:solidFill>
                  <a:prstClr val="black"/>
                </a:solidFill>
                <a:cs typeface="Arial" pitchFamily="34" charset="0"/>
              </a:rPr>
              <a:t>Salinity Gradient from Lake Maurepas to the Chandeleur Sound</a:t>
            </a:r>
            <a:endParaRPr lang="en-US" sz="3600" b="1" dirty="0">
              <a:solidFill>
                <a:prstClr val="black"/>
              </a:solidFill>
              <a:cs typeface="Arial" pitchFamily="34" charset="0"/>
            </a:endParaRPr>
          </a:p>
        </p:txBody>
      </p:sp>
      <p:sp>
        <p:nvSpPr>
          <p:cNvPr id="23" name="TextBox 22"/>
          <p:cNvSpPr txBox="1"/>
          <p:nvPr/>
        </p:nvSpPr>
        <p:spPr>
          <a:xfrm>
            <a:off x="6934200" y="6553200"/>
            <a:ext cx="184731" cy="369332"/>
          </a:xfrm>
          <a:prstGeom prst="rect">
            <a:avLst/>
          </a:prstGeom>
          <a:noFill/>
        </p:spPr>
        <p:txBody>
          <a:bodyPr wrap="none" rtlCol="0">
            <a:spAutoFit/>
          </a:bodyPr>
          <a:lstStyle/>
          <a:p>
            <a:pPr fontAlgn="auto">
              <a:spcBef>
                <a:spcPts val="0"/>
              </a:spcBef>
              <a:spcAft>
                <a:spcPts val="0"/>
              </a:spcAft>
            </a:pPr>
            <a:endParaRPr lang="en-US" dirty="0">
              <a:solidFill>
                <a:prstClr val="black"/>
              </a:solidFill>
              <a:latin typeface="Calibri"/>
            </a:endParaRPr>
          </a:p>
        </p:txBody>
      </p:sp>
      <p:sp>
        <p:nvSpPr>
          <p:cNvPr id="24" name="TextBox 23"/>
          <p:cNvSpPr txBox="1"/>
          <p:nvPr/>
        </p:nvSpPr>
        <p:spPr>
          <a:xfrm>
            <a:off x="0" y="5739368"/>
            <a:ext cx="2971800" cy="307777"/>
          </a:xfrm>
          <a:prstGeom prst="rect">
            <a:avLst/>
          </a:prstGeom>
          <a:noFill/>
        </p:spPr>
        <p:txBody>
          <a:bodyPr wrap="square" rtlCol="0">
            <a:spAutoFit/>
          </a:bodyPr>
          <a:lstStyle/>
          <a:p>
            <a:pPr fontAlgn="auto">
              <a:spcBef>
                <a:spcPts val="0"/>
              </a:spcBef>
              <a:spcAft>
                <a:spcPts val="0"/>
              </a:spcAft>
            </a:pPr>
            <a:r>
              <a:rPr lang="en-US" sz="1400" dirty="0" smtClean="0">
                <a:solidFill>
                  <a:prstClr val="black"/>
                </a:solidFill>
                <a:latin typeface="Calibri"/>
              </a:rPr>
              <a:t>After Georgiou et al. 2007</a:t>
            </a:r>
            <a:endParaRPr lang="en-US" sz="1400" dirty="0">
              <a:solidFill>
                <a:prstClr val="black"/>
              </a:solidFill>
              <a:latin typeface="Calibri"/>
            </a:endParaRPr>
          </a:p>
        </p:txBody>
      </p:sp>
    </p:spTree>
    <p:extLst>
      <p:ext uri="{BB962C8B-B14F-4D97-AF65-F5344CB8AC3E}">
        <p14:creationId xmlns:p14="http://schemas.microsoft.com/office/powerpoint/2010/main" val="1493814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160" y="1866900"/>
            <a:ext cx="633095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34696" y="336845"/>
            <a:ext cx="8763000" cy="646331"/>
          </a:xfrm>
          <a:prstGeom prst="rect">
            <a:avLst/>
          </a:prstGeom>
          <a:noFill/>
        </p:spPr>
        <p:txBody>
          <a:bodyPr wrap="square" rtlCol="0">
            <a:spAutoFit/>
          </a:bodyPr>
          <a:lstStyle/>
          <a:p>
            <a:pPr algn="ctr"/>
            <a:r>
              <a:rPr lang="en-US" sz="3600" b="1" dirty="0" smtClean="0">
                <a:cs typeface="Arial" pitchFamily="34" charset="0"/>
              </a:rPr>
              <a:t>Salinity and Water Depth</a:t>
            </a:r>
            <a:endParaRPr lang="en-US" sz="3600" b="1" dirty="0">
              <a:cs typeface="Arial" pitchFamily="34" charset="0"/>
            </a:endParaRPr>
          </a:p>
        </p:txBody>
      </p:sp>
      <p:sp>
        <p:nvSpPr>
          <p:cNvPr id="3" name="TextBox 2"/>
          <p:cNvSpPr txBox="1"/>
          <p:nvPr/>
        </p:nvSpPr>
        <p:spPr>
          <a:xfrm>
            <a:off x="1981200" y="3514344"/>
            <a:ext cx="1600200" cy="253916"/>
          </a:xfrm>
          <a:prstGeom prst="rect">
            <a:avLst/>
          </a:prstGeom>
          <a:noFill/>
        </p:spPr>
        <p:txBody>
          <a:bodyPr wrap="square" rtlCol="0">
            <a:spAutoFit/>
          </a:bodyPr>
          <a:lstStyle/>
          <a:p>
            <a:r>
              <a:rPr lang="en-US" sz="1050" dirty="0" smtClean="0"/>
              <a:t>Lake salinity about 4ppt</a:t>
            </a:r>
            <a:endParaRPr lang="en-US" sz="1050" dirty="0"/>
          </a:p>
        </p:txBody>
      </p:sp>
    </p:spTree>
    <p:extLst>
      <p:ext uri="{BB962C8B-B14F-4D97-AF65-F5344CB8AC3E}">
        <p14:creationId xmlns:p14="http://schemas.microsoft.com/office/powerpoint/2010/main" val="150418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8496" y="2285998"/>
            <a:ext cx="8827008" cy="2554545"/>
          </a:xfrm>
          <a:prstGeom prst="rect">
            <a:avLst/>
          </a:prstGeom>
          <a:noFill/>
        </p:spPr>
        <p:txBody>
          <a:bodyPr wrap="square" rtlCol="0">
            <a:spAutoFit/>
          </a:bodyPr>
          <a:lstStyle/>
          <a:p>
            <a:pPr algn="ctr"/>
            <a:r>
              <a:rPr lang="en-US" sz="3200" b="1" dirty="0" smtClean="0">
                <a:solidFill>
                  <a:srgbClr val="002060"/>
                </a:solidFill>
              </a:rPr>
              <a:t>For any kind of water to move over marshes from the Lake or GOM. . . </a:t>
            </a:r>
          </a:p>
          <a:p>
            <a:r>
              <a:rPr lang="en-US" sz="3200" b="1" dirty="0" smtClean="0">
                <a:solidFill>
                  <a:srgbClr val="002060"/>
                </a:solidFill>
              </a:rPr>
              <a:t> the marsh must be subsiding or sea level</a:t>
            </a:r>
          </a:p>
          <a:p>
            <a:r>
              <a:rPr lang="en-US" sz="3200" b="1" dirty="0" smtClean="0">
                <a:solidFill>
                  <a:srgbClr val="002060"/>
                </a:solidFill>
              </a:rPr>
              <a:t> must be climbing, or both - RSLR.</a:t>
            </a:r>
            <a:endParaRPr lang="en-US" sz="3200" dirty="0" smtClean="0">
              <a:solidFill>
                <a:srgbClr val="002060"/>
              </a:solidFill>
            </a:endParaRPr>
          </a:p>
          <a:p>
            <a:r>
              <a:rPr lang="en-US" sz="3200" dirty="0" smtClean="0"/>
              <a:t>                              </a:t>
            </a:r>
            <a:endParaRPr lang="en-US" sz="3200" dirty="0"/>
          </a:p>
        </p:txBody>
      </p:sp>
      <p:sp>
        <p:nvSpPr>
          <p:cNvPr id="3" name="Rectangle 2"/>
          <p:cNvSpPr/>
          <p:nvPr/>
        </p:nvSpPr>
        <p:spPr>
          <a:xfrm>
            <a:off x="2267712" y="228600"/>
            <a:ext cx="4572000" cy="1046440"/>
          </a:xfrm>
          <a:prstGeom prst="rect">
            <a:avLst/>
          </a:prstGeom>
        </p:spPr>
        <p:txBody>
          <a:bodyPr>
            <a:spAutoFit/>
          </a:bodyPr>
          <a:lstStyle/>
          <a:p>
            <a:pPr lvl="0" algn="ctr"/>
            <a:endParaRPr lang="en-US" sz="1400" b="1" dirty="0" smtClean="0">
              <a:solidFill>
                <a:srgbClr val="002060"/>
              </a:solidFill>
            </a:endParaRPr>
          </a:p>
          <a:p>
            <a:pPr lvl="0" algn="ctr"/>
            <a:r>
              <a:rPr lang="en-US" sz="3200" b="1" dirty="0" smtClean="0">
                <a:solidFill>
                  <a:srgbClr val="002060"/>
                </a:solidFill>
              </a:rPr>
              <a:t>Marine Transgression</a:t>
            </a:r>
            <a:endParaRPr lang="en-US" sz="3200" b="1" dirty="0">
              <a:solidFill>
                <a:srgbClr val="002060"/>
              </a:solidFill>
            </a:endParaRPr>
          </a:p>
          <a:p>
            <a:pPr lvl="0" algn="ctr"/>
            <a:endParaRPr lang="en-US" sz="1600" b="1" dirty="0">
              <a:solidFill>
                <a:srgbClr val="002060"/>
              </a:solidFill>
            </a:endParaRPr>
          </a:p>
        </p:txBody>
      </p:sp>
    </p:spTree>
    <p:extLst>
      <p:ext uri="{BB962C8B-B14F-4D97-AF65-F5344CB8AC3E}">
        <p14:creationId xmlns:p14="http://schemas.microsoft.com/office/powerpoint/2010/main" val="2513781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 y="-7620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15019"/>
            <a:ext cx="9144000" cy="5706177"/>
          </a:xfrm>
          <a:prstGeom prst="rect">
            <a:avLst/>
          </a:prstGeom>
        </p:spPr>
        <p:txBody>
          <a:bodyPr wrap="square">
            <a:spAutoFit/>
          </a:bodyPr>
          <a:lstStyle/>
          <a:p>
            <a:pPr marL="342900" indent="-342900">
              <a:spcBef>
                <a:spcPct val="20000"/>
              </a:spcBef>
              <a:buFont typeface="Arial" pitchFamily="34" charset="0"/>
              <a:buChar char="•"/>
            </a:pPr>
            <a:endParaRPr lang="en-US" sz="3200" dirty="0" smtClean="0">
              <a:latin typeface="Calibri" pitchFamily="34" charset="0"/>
            </a:endParaRPr>
          </a:p>
          <a:p>
            <a:pPr marL="342900" indent="-342900">
              <a:spcBef>
                <a:spcPct val="20000"/>
              </a:spcBef>
              <a:buFont typeface="Arial" pitchFamily="34" charset="0"/>
              <a:buChar char="•"/>
            </a:pPr>
            <a:endParaRPr lang="en-US" sz="3200" dirty="0">
              <a:latin typeface="Calibri" pitchFamily="34" charset="0"/>
            </a:endParaRPr>
          </a:p>
          <a:p>
            <a:pPr>
              <a:spcBef>
                <a:spcPct val="20000"/>
              </a:spcBef>
            </a:pPr>
            <a:endParaRPr lang="en-US" sz="3200" dirty="0" smtClean="0">
              <a:latin typeface="Calibri" pitchFamily="34" charset="0"/>
            </a:endParaRPr>
          </a:p>
          <a:p>
            <a:pPr marL="342900" indent="-342900">
              <a:spcBef>
                <a:spcPct val="20000"/>
              </a:spcBef>
              <a:buFont typeface="Arial" pitchFamily="34" charset="0"/>
              <a:buChar char="•"/>
            </a:pPr>
            <a:r>
              <a:rPr lang="en-US" sz="3200" b="1" dirty="0" smtClean="0">
                <a:cs typeface="Arial" pitchFamily="34" charset="0"/>
              </a:rPr>
              <a:t>Changing vegetation / Thinning vegetation</a:t>
            </a:r>
            <a:endParaRPr lang="en-US" sz="3200" b="1" dirty="0">
              <a:cs typeface="Arial" pitchFamily="34" charset="0"/>
            </a:endParaRPr>
          </a:p>
          <a:p>
            <a:pPr marL="342900" lvl="0" indent="-342900">
              <a:spcBef>
                <a:spcPct val="20000"/>
              </a:spcBef>
              <a:buFont typeface="Arial" pitchFamily="34" charset="0"/>
              <a:buChar char="•"/>
            </a:pPr>
            <a:r>
              <a:rPr lang="en-US" sz="3200" b="1" dirty="0" smtClean="0">
                <a:cs typeface="Arial" pitchFamily="34" charset="0"/>
              </a:rPr>
              <a:t>Ponds </a:t>
            </a:r>
            <a:r>
              <a:rPr lang="en-US" sz="3200" b="1" dirty="0">
                <a:cs typeface="Arial" pitchFamily="34" charset="0"/>
              </a:rPr>
              <a:t>that get bigger over </a:t>
            </a:r>
            <a:r>
              <a:rPr lang="en-US" sz="3200" b="1" dirty="0" smtClean="0">
                <a:cs typeface="Arial" pitchFamily="34" charset="0"/>
              </a:rPr>
              <a:t>time</a:t>
            </a:r>
            <a:endParaRPr lang="en-US" sz="3200" b="1" dirty="0">
              <a:cs typeface="Arial" pitchFamily="34" charset="0"/>
            </a:endParaRPr>
          </a:p>
          <a:p>
            <a:pPr marL="342900" lvl="0" indent="-342900">
              <a:spcBef>
                <a:spcPct val="20000"/>
              </a:spcBef>
              <a:buFont typeface="Arial" pitchFamily="34" charset="0"/>
              <a:buChar char="•"/>
            </a:pPr>
            <a:r>
              <a:rPr lang="en-US" sz="3200" b="1" dirty="0" smtClean="0">
                <a:cs typeface="Arial" pitchFamily="34" charset="0"/>
              </a:rPr>
              <a:t>Bayou channels that change shape -</a:t>
            </a:r>
            <a:endParaRPr lang="en-US" b="1" dirty="0" smtClean="0">
              <a:cs typeface="Arial" pitchFamily="34" charset="0"/>
            </a:endParaRPr>
          </a:p>
          <a:p>
            <a:pPr lvl="0">
              <a:spcBef>
                <a:spcPct val="20000"/>
              </a:spcBef>
            </a:pPr>
            <a:r>
              <a:rPr lang="en-US" sz="3200" b="1" dirty="0">
                <a:cs typeface="Arial" pitchFamily="34" charset="0"/>
              </a:rPr>
              <a:t> </a:t>
            </a:r>
            <a:r>
              <a:rPr lang="en-US" sz="3200" b="1" dirty="0" smtClean="0">
                <a:cs typeface="Arial" pitchFamily="34" charset="0"/>
              </a:rPr>
              <a:t>  tight meanders or balloon</a:t>
            </a:r>
          </a:p>
          <a:p>
            <a:pPr marL="457200" lvl="0" indent="-457200">
              <a:spcBef>
                <a:spcPct val="20000"/>
              </a:spcBef>
              <a:buFont typeface="Arial" pitchFamily="34" charset="0"/>
              <a:buChar char="•"/>
            </a:pPr>
            <a:r>
              <a:rPr lang="en-US" sz="3200" b="1" dirty="0" smtClean="0">
                <a:cs typeface="Arial" pitchFamily="34" charset="0"/>
              </a:rPr>
              <a:t>Actual submerged features - </a:t>
            </a:r>
            <a:r>
              <a:rPr lang="en-US" sz="3200" b="1" dirty="0">
                <a:cs typeface="Arial" pitchFamily="34" charset="0"/>
              </a:rPr>
              <a:t>spoil berms, rail road tracks, foundations of structures, the marsh </a:t>
            </a:r>
            <a:r>
              <a:rPr lang="en-US" sz="3200" b="1" dirty="0" smtClean="0">
                <a:cs typeface="Arial" pitchFamily="34" charset="0"/>
              </a:rPr>
              <a:t>itself</a:t>
            </a:r>
            <a:endParaRPr lang="en-US" sz="3200" b="1" dirty="0">
              <a:cs typeface="Arial" pitchFamily="34" charset="0"/>
            </a:endParaRPr>
          </a:p>
        </p:txBody>
      </p:sp>
      <p:sp>
        <p:nvSpPr>
          <p:cNvPr id="3" name="TextBox 2"/>
          <p:cNvSpPr txBox="1"/>
          <p:nvPr/>
        </p:nvSpPr>
        <p:spPr>
          <a:xfrm>
            <a:off x="0" y="-76200"/>
            <a:ext cx="9144000" cy="1446550"/>
          </a:xfrm>
          <a:prstGeom prst="rect">
            <a:avLst/>
          </a:prstGeom>
          <a:noFill/>
        </p:spPr>
        <p:txBody>
          <a:bodyPr wrap="square" rtlCol="0">
            <a:spAutoFit/>
          </a:bodyPr>
          <a:lstStyle/>
          <a:p>
            <a:pPr lvl="0" algn="ctr" fontAlgn="auto">
              <a:spcAft>
                <a:spcPts val="0"/>
              </a:spcAft>
              <a:defRPr/>
            </a:pPr>
            <a:endParaRPr lang="en-US" sz="1600" b="1" dirty="0" smtClean="0">
              <a:cs typeface="Arial" pitchFamily="34" charset="0"/>
            </a:endParaRPr>
          </a:p>
          <a:p>
            <a:pPr lvl="0" algn="ctr" fontAlgn="auto">
              <a:spcAft>
                <a:spcPts val="0"/>
              </a:spcAft>
              <a:defRPr/>
            </a:pPr>
            <a:r>
              <a:rPr lang="en-US" sz="3600" b="1" dirty="0" smtClean="0">
                <a:cs typeface="Arial" pitchFamily="34" charset="0"/>
              </a:rPr>
              <a:t>Signatures </a:t>
            </a:r>
            <a:r>
              <a:rPr lang="en-US" sz="3600" b="1" dirty="0">
                <a:cs typeface="Arial" pitchFamily="34" charset="0"/>
              </a:rPr>
              <a:t>of tectonic driven subsidence/faulting in the marsh</a:t>
            </a:r>
          </a:p>
        </p:txBody>
      </p:sp>
    </p:spTree>
    <p:extLst>
      <p:ext uri="{BB962C8B-B14F-4D97-AF65-F5344CB8AC3E}">
        <p14:creationId xmlns:p14="http://schemas.microsoft.com/office/powerpoint/2010/main" val="472465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p:cNvSpPr>
            <a:spLocks noChangeArrowheads="1"/>
          </p:cNvSpPr>
          <p:nvPr/>
        </p:nvSpPr>
        <p:spPr bwMode="auto">
          <a:xfrm>
            <a:off x="0" y="0"/>
            <a:ext cx="9144000" cy="6858000"/>
          </a:xfrm>
          <a:prstGeom prst="rect">
            <a:avLst/>
          </a:prstGeom>
          <a:solidFill>
            <a:schemeClr val="tx1"/>
          </a:solidFill>
          <a:ln w="9525">
            <a:no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1507" name="Rectangle 7"/>
          <p:cNvSpPr>
            <a:spLocks noChangeArrowheads="1"/>
          </p:cNvSpPr>
          <p:nvPr/>
        </p:nvSpPr>
        <p:spPr bwMode="auto">
          <a:xfrm>
            <a:off x="1066800" y="0"/>
            <a:ext cx="7010400" cy="533400"/>
          </a:xfrm>
          <a:prstGeom prst="rect">
            <a:avLst/>
          </a:prstGeom>
          <a:solidFill>
            <a:schemeClr val="tx2"/>
          </a:solidFill>
          <a:ln w="9525">
            <a:solidFill>
              <a:schemeClr val="tx1"/>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1508" name="Text Box 4"/>
          <p:cNvSpPr txBox="1">
            <a:spLocks noChangeArrowheads="1"/>
          </p:cNvSpPr>
          <p:nvPr/>
        </p:nvSpPr>
        <p:spPr bwMode="auto">
          <a:xfrm>
            <a:off x="3733800" y="76200"/>
            <a:ext cx="1435100" cy="45720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CC00"/>
                </a:solidFill>
                <a:effectLst/>
                <a:uLnTx/>
                <a:uFillTx/>
                <a:latin typeface="Calibri" pitchFamily="34" charset="0"/>
              </a:rPr>
              <a:t>1860 Map</a:t>
            </a:r>
          </a:p>
        </p:txBody>
      </p:sp>
      <p:pic>
        <p:nvPicPr>
          <p:cNvPr id="21509" name="Picture 5"/>
          <p:cNvPicPr>
            <a:picLocks noChangeAspect="1" noChangeArrowheads="1"/>
          </p:cNvPicPr>
          <p:nvPr/>
        </p:nvPicPr>
        <p:blipFill>
          <a:blip r:embed="rId3" cstate="print"/>
          <a:srcRect l="17273" t="12947" r="16364" b="9367"/>
          <a:stretch>
            <a:fillRect/>
          </a:stretch>
        </p:blipFill>
        <p:spPr bwMode="auto">
          <a:xfrm>
            <a:off x="1066800" y="533400"/>
            <a:ext cx="7010400" cy="6338888"/>
          </a:xfrm>
          <a:prstGeom prst="rect">
            <a:avLst/>
          </a:prstGeom>
          <a:noFill/>
          <a:ln w="9525">
            <a:noFill/>
            <a:miter lim="800000"/>
            <a:headEnd/>
            <a:tailEnd/>
          </a:ln>
        </p:spPr>
      </p:pic>
    </p:spTree>
    <p:extLst>
      <p:ext uri="{BB962C8B-B14F-4D97-AF65-F5344CB8AC3E}">
        <p14:creationId xmlns:p14="http://schemas.microsoft.com/office/powerpoint/2010/main" val="2942774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ChangeArrowheads="1"/>
          </p:cNvSpPr>
          <p:nvPr/>
        </p:nvSpPr>
        <p:spPr bwMode="auto">
          <a:xfrm>
            <a:off x="0" y="0"/>
            <a:ext cx="9144000" cy="6858000"/>
          </a:xfrm>
          <a:prstGeom prst="rect">
            <a:avLst/>
          </a:prstGeom>
          <a:solidFill>
            <a:schemeClr val="tx1"/>
          </a:solidFill>
          <a:ln w="9525">
            <a:no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531" name="Rectangle 6"/>
          <p:cNvSpPr>
            <a:spLocks noChangeArrowheads="1"/>
          </p:cNvSpPr>
          <p:nvPr/>
        </p:nvSpPr>
        <p:spPr bwMode="auto">
          <a:xfrm>
            <a:off x="1447800" y="0"/>
            <a:ext cx="6019800" cy="457200"/>
          </a:xfrm>
          <a:prstGeom prst="rect">
            <a:avLst/>
          </a:prstGeom>
          <a:solidFill>
            <a:schemeClr val="tx2"/>
          </a:solidFill>
          <a:ln w="9525">
            <a:solidFill>
              <a:schemeClr val="tx1"/>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532" name="Text Box 2"/>
          <p:cNvSpPr txBox="1">
            <a:spLocks noChangeArrowheads="1"/>
          </p:cNvSpPr>
          <p:nvPr/>
        </p:nvSpPr>
        <p:spPr bwMode="auto">
          <a:xfrm>
            <a:off x="3810000" y="0"/>
            <a:ext cx="1435100" cy="45720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CC00"/>
                </a:solidFill>
                <a:effectLst/>
                <a:uLnTx/>
                <a:uFillTx/>
                <a:latin typeface="Calibri" pitchFamily="34" charset="0"/>
              </a:rPr>
              <a:t>1889 Map</a:t>
            </a:r>
          </a:p>
        </p:txBody>
      </p:sp>
      <p:pic>
        <p:nvPicPr>
          <p:cNvPr id="22533" name="Picture 4"/>
          <p:cNvPicPr>
            <a:picLocks noChangeAspect="1" noChangeArrowheads="1"/>
          </p:cNvPicPr>
          <p:nvPr/>
        </p:nvPicPr>
        <p:blipFill>
          <a:blip r:embed="rId3" cstate="print"/>
          <a:srcRect l="14529" t="9407" r="20999"/>
          <a:stretch>
            <a:fillRect/>
          </a:stretch>
        </p:blipFill>
        <p:spPr bwMode="auto">
          <a:xfrm>
            <a:off x="1524000" y="457200"/>
            <a:ext cx="5899150" cy="6400800"/>
          </a:xfrm>
          <a:prstGeom prst="rect">
            <a:avLst/>
          </a:prstGeom>
          <a:noFill/>
          <a:ln w="9525">
            <a:noFill/>
            <a:miter lim="800000"/>
            <a:headEnd/>
            <a:tailEnd/>
          </a:ln>
        </p:spPr>
      </p:pic>
    </p:spTree>
    <p:extLst>
      <p:ext uri="{BB962C8B-B14F-4D97-AF65-F5344CB8AC3E}">
        <p14:creationId xmlns:p14="http://schemas.microsoft.com/office/powerpoint/2010/main" val="1118028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17411" name="Picture 3" descr="15B Stages of a fault event in a saly marsh, Fig 89 pg 145 2003 CEI"/>
          <p:cNvPicPr>
            <a:picLocks noChangeAspect="1" noChangeArrowheads="1"/>
          </p:cNvPicPr>
          <p:nvPr/>
        </p:nvPicPr>
        <p:blipFill>
          <a:blip r:embed="rId3" cstate="print"/>
          <a:srcRect l="10997" t="11121" r="11174" b="11693"/>
          <a:stretch>
            <a:fillRect/>
          </a:stretch>
        </p:blipFill>
        <p:spPr bwMode="auto">
          <a:xfrm>
            <a:off x="1981200" y="0"/>
            <a:ext cx="5346700" cy="6858000"/>
          </a:xfrm>
          <a:prstGeom prst="rect">
            <a:avLst/>
          </a:prstGeom>
          <a:noFill/>
          <a:ln w="9525">
            <a:noFill/>
            <a:miter lim="800000"/>
            <a:headEnd/>
            <a:tailEnd/>
          </a:ln>
        </p:spPr>
      </p:pic>
    </p:spTree>
    <p:extLst>
      <p:ext uri="{BB962C8B-B14F-4D97-AF65-F5344CB8AC3E}">
        <p14:creationId xmlns:p14="http://schemas.microsoft.com/office/powerpoint/2010/main" val="3049256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152400"/>
            <a:ext cx="5614987" cy="701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8573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220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rot="1351793">
            <a:off x="2724568" y="510888"/>
            <a:ext cx="2342498" cy="369332"/>
          </a:xfrm>
          <a:prstGeom prst="rect">
            <a:avLst/>
          </a:prstGeom>
          <a:noFill/>
        </p:spPr>
        <p:txBody>
          <a:bodyPr wrap="square" rtlCol="0">
            <a:spAutoFit/>
          </a:bodyPr>
          <a:lstStyle/>
          <a:p>
            <a:r>
              <a:rPr lang="en-US" dirty="0" err="1" smtClean="0"/>
              <a:t>LacombeFault</a:t>
            </a:r>
            <a:r>
              <a:rPr lang="en-US" dirty="0" smtClean="0"/>
              <a:t> Trace</a:t>
            </a:r>
            <a:endParaRPr lang="en-US" dirty="0"/>
          </a:p>
        </p:txBody>
      </p:sp>
      <p:sp>
        <p:nvSpPr>
          <p:cNvPr id="3" name="TextBox 2"/>
          <p:cNvSpPr txBox="1"/>
          <p:nvPr/>
        </p:nvSpPr>
        <p:spPr>
          <a:xfrm rot="19340216">
            <a:off x="3624332" y="3508952"/>
            <a:ext cx="2133600" cy="369332"/>
          </a:xfrm>
          <a:prstGeom prst="rect">
            <a:avLst/>
          </a:prstGeom>
          <a:noFill/>
        </p:spPr>
        <p:txBody>
          <a:bodyPr wrap="square" rtlCol="0">
            <a:spAutoFit/>
          </a:bodyPr>
          <a:lstStyle/>
          <a:p>
            <a:r>
              <a:rPr lang="en-US" dirty="0" smtClean="0"/>
              <a:t>Bayou Lacombe</a:t>
            </a:r>
            <a:endParaRPr lang="en-US" dirty="0"/>
          </a:p>
        </p:txBody>
      </p:sp>
      <p:sp>
        <p:nvSpPr>
          <p:cNvPr id="6" name="TextBox 5"/>
          <p:cNvSpPr txBox="1"/>
          <p:nvPr/>
        </p:nvSpPr>
        <p:spPr>
          <a:xfrm rot="1390363">
            <a:off x="2791757" y="213884"/>
            <a:ext cx="1981200" cy="369332"/>
          </a:xfrm>
          <a:prstGeom prst="rect">
            <a:avLst/>
          </a:prstGeom>
          <a:noFill/>
        </p:spPr>
        <p:txBody>
          <a:bodyPr wrap="square" rtlCol="0">
            <a:spAutoFit/>
          </a:bodyPr>
          <a:lstStyle/>
          <a:p>
            <a:r>
              <a:rPr lang="en-US" dirty="0" smtClean="0"/>
              <a:t>Tammany Trace</a:t>
            </a:r>
            <a:endParaRPr lang="en-US" dirty="0"/>
          </a:p>
        </p:txBody>
      </p:sp>
      <p:sp>
        <p:nvSpPr>
          <p:cNvPr id="7" name="TextBox 6"/>
          <p:cNvSpPr txBox="1"/>
          <p:nvPr/>
        </p:nvSpPr>
        <p:spPr>
          <a:xfrm>
            <a:off x="4924564" y="6063734"/>
            <a:ext cx="1447800" cy="369332"/>
          </a:xfrm>
          <a:prstGeom prst="rect">
            <a:avLst/>
          </a:prstGeom>
          <a:noFill/>
        </p:spPr>
        <p:txBody>
          <a:bodyPr wrap="square" rtlCol="0">
            <a:spAutoFit/>
          </a:bodyPr>
          <a:lstStyle/>
          <a:p>
            <a:r>
              <a:rPr lang="en-US" dirty="0" smtClean="0"/>
              <a:t>Point Platte</a:t>
            </a:r>
            <a:endParaRPr lang="en-US" dirty="0"/>
          </a:p>
        </p:txBody>
      </p:sp>
      <p:sp>
        <p:nvSpPr>
          <p:cNvPr id="8" name="TextBox 7"/>
          <p:cNvSpPr txBox="1"/>
          <p:nvPr/>
        </p:nvSpPr>
        <p:spPr>
          <a:xfrm>
            <a:off x="1163392" y="5181600"/>
            <a:ext cx="1579808" cy="369332"/>
          </a:xfrm>
          <a:prstGeom prst="rect">
            <a:avLst/>
          </a:prstGeom>
          <a:noFill/>
        </p:spPr>
        <p:txBody>
          <a:bodyPr wrap="square" rtlCol="0">
            <a:spAutoFit/>
          </a:bodyPr>
          <a:lstStyle/>
          <a:p>
            <a:r>
              <a:rPr lang="en-US" dirty="0" smtClean="0"/>
              <a:t>Goose Point</a:t>
            </a:r>
            <a:endParaRPr lang="en-US" dirty="0"/>
          </a:p>
        </p:txBody>
      </p:sp>
    </p:spTree>
    <p:extLst>
      <p:ext uri="{BB962C8B-B14F-4D97-AF65-F5344CB8AC3E}">
        <p14:creationId xmlns:p14="http://schemas.microsoft.com/office/powerpoint/2010/main" val="2723567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3" y="0"/>
            <a:ext cx="84867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3740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6858000"/>
          </a:xfrm>
          <a:prstGeom prst="rect">
            <a:avLst/>
          </a:prstGeom>
          <a:solidFill>
            <a:schemeClr val="tx1"/>
          </a:solidFill>
          <a:ln w="25400" algn="ctr">
            <a:noFill/>
            <a:miter lim="800000"/>
            <a:headEnd/>
            <a:tailEnd/>
          </a:ln>
        </p:spPr>
        <p:txBody>
          <a:bodyPr anchor="ctr"/>
          <a:lstStyle/>
          <a:p>
            <a:pPr algn="ctr" fontAlgn="auto">
              <a:spcBef>
                <a:spcPts val="0"/>
              </a:spcBef>
              <a:spcAft>
                <a:spcPts val="0"/>
              </a:spcAft>
              <a:defRPr/>
            </a:pPr>
            <a:endParaRPr lang="en-US" dirty="0">
              <a:solidFill>
                <a:schemeClr val="lt1"/>
              </a:solidFill>
              <a:latin typeface="+mn-lt"/>
            </a:endParaRPr>
          </a:p>
        </p:txBody>
      </p:sp>
      <p:pic>
        <p:nvPicPr>
          <p:cNvPr id="2051" name="Content Placeholder 3" descr="Lake aerial from wall DSCN8003.JPG"/>
          <p:cNvPicPr>
            <a:picLocks noChangeAspect="1"/>
          </p:cNvPicPr>
          <p:nvPr/>
        </p:nvPicPr>
        <p:blipFill>
          <a:blip r:embed="rId3" cstate="print"/>
          <a:srcRect/>
          <a:stretch>
            <a:fillRect/>
          </a:stretch>
        </p:blipFill>
        <p:spPr bwMode="auto">
          <a:xfrm>
            <a:off x="13304" y="0"/>
            <a:ext cx="9144000" cy="6858000"/>
          </a:xfrm>
          <a:prstGeom prst="rect">
            <a:avLst/>
          </a:prstGeom>
          <a:noFill/>
          <a:ln w="9525">
            <a:noFill/>
            <a:miter lim="800000"/>
            <a:headEnd/>
            <a:tailEnd/>
          </a:ln>
        </p:spPr>
      </p:pic>
      <p:sp>
        <p:nvSpPr>
          <p:cNvPr id="2052" name="TextBox 9"/>
          <p:cNvSpPr txBox="1">
            <a:spLocks noChangeAspect="1" noChangeArrowheads="1"/>
          </p:cNvSpPr>
          <p:nvPr/>
        </p:nvSpPr>
        <p:spPr bwMode="auto">
          <a:xfrm>
            <a:off x="4895850" y="1490663"/>
            <a:ext cx="1325563" cy="641350"/>
          </a:xfrm>
          <a:prstGeom prst="rect">
            <a:avLst/>
          </a:prstGeom>
          <a:noFill/>
          <a:ln w="9525">
            <a:noFill/>
            <a:miter lim="800000"/>
            <a:headEnd/>
            <a:tailEnd/>
          </a:ln>
        </p:spPr>
        <p:txBody>
          <a:bodyPr>
            <a:spAutoFit/>
          </a:bodyPr>
          <a:lstStyle/>
          <a:p>
            <a:r>
              <a:rPr lang="en-US" b="1" dirty="0">
                <a:solidFill>
                  <a:schemeClr val="bg1"/>
                </a:solidFill>
                <a:latin typeface="Calibri" pitchFamily="34" charset="0"/>
              </a:rPr>
              <a:t>Goose Point</a:t>
            </a:r>
          </a:p>
        </p:txBody>
      </p:sp>
      <p:sp>
        <p:nvSpPr>
          <p:cNvPr id="2053" name="TextBox 10"/>
          <p:cNvSpPr txBox="1">
            <a:spLocks noChangeAspect="1" noChangeArrowheads="1"/>
          </p:cNvSpPr>
          <p:nvPr/>
        </p:nvSpPr>
        <p:spPr bwMode="auto">
          <a:xfrm>
            <a:off x="6646863" y="684213"/>
            <a:ext cx="1430337" cy="368300"/>
          </a:xfrm>
          <a:prstGeom prst="rect">
            <a:avLst/>
          </a:prstGeom>
          <a:noFill/>
          <a:ln w="9525">
            <a:noFill/>
            <a:miter lim="800000"/>
            <a:headEnd/>
            <a:tailEnd/>
          </a:ln>
        </p:spPr>
        <p:txBody>
          <a:bodyPr>
            <a:spAutoFit/>
          </a:bodyPr>
          <a:lstStyle/>
          <a:p>
            <a:r>
              <a:rPr lang="en-US" b="1" dirty="0">
                <a:solidFill>
                  <a:schemeClr val="bg1"/>
                </a:solidFill>
                <a:latin typeface="Calibri" pitchFamily="34" charset="0"/>
              </a:rPr>
              <a:t>Lacombe</a:t>
            </a:r>
          </a:p>
        </p:txBody>
      </p:sp>
      <p:sp>
        <p:nvSpPr>
          <p:cNvPr id="2054" name="TextBox 11"/>
          <p:cNvSpPr txBox="1">
            <a:spLocks noChangeAspect="1" noChangeArrowheads="1"/>
          </p:cNvSpPr>
          <p:nvPr/>
        </p:nvSpPr>
        <p:spPr bwMode="auto">
          <a:xfrm>
            <a:off x="7920038" y="1325563"/>
            <a:ext cx="1293812" cy="365125"/>
          </a:xfrm>
          <a:prstGeom prst="rect">
            <a:avLst/>
          </a:prstGeom>
          <a:noFill/>
          <a:ln w="9525">
            <a:noFill/>
            <a:miter lim="800000"/>
            <a:headEnd/>
            <a:tailEnd/>
          </a:ln>
        </p:spPr>
        <p:txBody>
          <a:bodyPr>
            <a:spAutoFit/>
          </a:bodyPr>
          <a:lstStyle/>
          <a:p>
            <a:r>
              <a:rPr lang="en-US" b="1" dirty="0">
                <a:solidFill>
                  <a:schemeClr val="bg1"/>
                </a:solidFill>
                <a:latin typeface="Calibri" pitchFamily="34" charset="0"/>
              </a:rPr>
              <a:t>Slidell</a:t>
            </a:r>
          </a:p>
        </p:txBody>
      </p:sp>
      <p:sp>
        <p:nvSpPr>
          <p:cNvPr id="2055" name="TextBox 12"/>
          <p:cNvSpPr txBox="1">
            <a:spLocks noChangeAspect="1" noChangeArrowheads="1"/>
          </p:cNvSpPr>
          <p:nvPr/>
        </p:nvSpPr>
        <p:spPr bwMode="auto">
          <a:xfrm>
            <a:off x="4278313" y="6350"/>
            <a:ext cx="1835150" cy="366713"/>
          </a:xfrm>
          <a:prstGeom prst="rect">
            <a:avLst/>
          </a:prstGeom>
          <a:noFill/>
          <a:ln w="9525">
            <a:noFill/>
            <a:miter lim="800000"/>
            <a:headEnd/>
            <a:tailEnd/>
          </a:ln>
        </p:spPr>
        <p:txBody>
          <a:bodyPr>
            <a:spAutoFit/>
          </a:bodyPr>
          <a:lstStyle/>
          <a:p>
            <a:r>
              <a:rPr lang="en-US" b="1" dirty="0">
                <a:solidFill>
                  <a:schemeClr val="bg1"/>
                </a:solidFill>
                <a:latin typeface="Calibri" pitchFamily="34" charset="0"/>
              </a:rPr>
              <a:t>Mandeville</a:t>
            </a:r>
          </a:p>
        </p:txBody>
      </p:sp>
      <p:sp>
        <p:nvSpPr>
          <p:cNvPr id="14" name="TextBox 13"/>
          <p:cNvSpPr txBox="1"/>
          <p:nvPr/>
        </p:nvSpPr>
        <p:spPr>
          <a:xfrm>
            <a:off x="3300413" y="2684463"/>
            <a:ext cx="2741612" cy="458787"/>
          </a:xfrm>
          <a:prstGeom prst="rect">
            <a:avLst/>
          </a:prstGeom>
          <a:noFill/>
        </p:spPr>
        <p:txBody>
          <a:bodyPr>
            <a:spAutoFit/>
          </a:bodyPr>
          <a:lstStyle/>
          <a:p>
            <a:pPr fontAlgn="auto">
              <a:spcBef>
                <a:spcPts val="0"/>
              </a:spcBef>
              <a:spcAft>
                <a:spcPts val="0"/>
              </a:spcAft>
              <a:defRPr/>
            </a:pPr>
            <a:r>
              <a:rPr lang="en-US" sz="2400" b="1" dirty="0">
                <a:solidFill>
                  <a:schemeClr val="accent1">
                    <a:lumMod val="75000"/>
                  </a:schemeClr>
                </a:solidFill>
                <a:latin typeface="+mn-lt"/>
              </a:rPr>
              <a:t>Lake Pontchartrain</a:t>
            </a:r>
          </a:p>
        </p:txBody>
      </p:sp>
      <p:sp>
        <p:nvSpPr>
          <p:cNvPr id="16" name="TextBox 15"/>
          <p:cNvSpPr txBox="1"/>
          <p:nvPr/>
        </p:nvSpPr>
        <p:spPr>
          <a:xfrm>
            <a:off x="111125" y="1458913"/>
            <a:ext cx="1763713" cy="641350"/>
          </a:xfrm>
          <a:prstGeom prst="rect">
            <a:avLst/>
          </a:prstGeom>
          <a:noFill/>
        </p:spPr>
        <p:txBody>
          <a:bodyPr>
            <a:spAutoFit/>
          </a:bodyPr>
          <a:lstStyle/>
          <a:p>
            <a:pPr fontAlgn="auto">
              <a:spcBef>
                <a:spcPts val="0"/>
              </a:spcBef>
              <a:spcAft>
                <a:spcPts val="0"/>
              </a:spcAft>
              <a:defRPr/>
            </a:pPr>
            <a:r>
              <a:rPr lang="en-US" b="1" dirty="0">
                <a:solidFill>
                  <a:schemeClr val="accent1">
                    <a:lumMod val="60000"/>
                    <a:lumOff val="40000"/>
                  </a:schemeClr>
                </a:solidFill>
                <a:latin typeface="+mn-lt"/>
              </a:rPr>
              <a:t>Lake </a:t>
            </a:r>
          </a:p>
          <a:p>
            <a:pPr fontAlgn="auto">
              <a:spcBef>
                <a:spcPts val="0"/>
              </a:spcBef>
              <a:spcAft>
                <a:spcPts val="0"/>
              </a:spcAft>
              <a:defRPr/>
            </a:pPr>
            <a:r>
              <a:rPr lang="en-US" b="1" dirty="0">
                <a:solidFill>
                  <a:schemeClr val="accent1">
                    <a:lumMod val="60000"/>
                    <a:lumOff val="40000"/>
                  </a:schemeClr>
                </a:solidFill>
                <a:latin typeface="+mn-lt"/>
              </a:rPr>
              <a:t>Maurepas</a:t>
            </a:r>
          </a:p>
        </p:txBody>
      </p:sp>
      <p:sp>
        <p:nvSpPr>
          <p:cNvPr id="17" name="TextBox 16"/>
          <p:cNvSpPr txBox="1"/>
          <p:nvPr/>
        </p:nvSpPr>
        <p:spPr>
          <a:xfrm>
            <a:off x="7804150" y="4660900"/>
            <a:ext cx="1306513" cy="641350"/>
          </a:xfrm>
          <a:prstGeom prst="rect">
            <a:avLst/>
          </a:prstGeom>
          <a:noFill/>
        </p:spPr>
        <p:txBody>
          <a:bodyPr>
            <a:spAutoFit/>
          </a:bodyPr>
          <a:lstStyle/>
          <a:p>
            <a:pPr fontAlgn="auto">
              <a:spcBef>
                <a:spcPts val="0"/>
              </a:spcBef>
              <a:spcAft>
                <a:spcPts val="0"/>
              </a:spcAft>
              <a:defRPr/>
            </a:pPr>
            <a:r>
              <a:rPr lang="en-US" b="1" dirty="0">
                <a:solidFill>
                  <a:schemeClr val="accent1">
                    <a:lumMod val="60000"/>
                    <a:lumOff val="40000"/>
                  </a:schemeClr>
                </a:solidFill>
                <a:latin typeface="+mn-lt"/>
              </a:rPr>
              <a:t>Lake Borgne</a:t>
            </a:r>
          </a:p>
        </p:txBody>
      </p:sp>
      <p:sp>
        <p:nvSpPr>
          <p:cNvPr id="2059" name="TextBox 17"/>
          <p:cNvSpPr txBox="1">
            <a:spLocks noChangeAspect="1" noChangeArrowheads="1"/>
          </p:cNvSpPr>
          <p:nvPr/>
        </p:nvSpPr>
        <p:spPr bwMode="auto">
          <a:xfrm rot="1860580">
            <a:off x="7858125" y="2716213"/>
            <a:ext cx="1038225" cy="276225"/>
          </a:xfrm>
          <a:prstGeom prst="rect">
            <a:avLst/>
          </a:prstGeom>
          <a:noFill/>
          <a:ln w="9525">
            <a:noFill/>
            <a:miter lim="800000"/>
            <a:headEnd/>
            <a:tailEnd/>
          </a:ln>
        </p:spPr>
        <p:txBody>
          <a:bodyPr>
            <a:spAutoFit/>
          </a:bodyPr>
          <a:lstStyle/>
          <a:p>
            <a:r>
              <a:rPr lang="en-US" sz="1200" b="1" dirty="0">
                <a:solidFill>
                  <a:srgbClr val="0070C0"/>
                </a:solidFill>
                <a:latin typeface="Calibri" pitchFamily="34" charset="0"/>
              </a:rPr>
              <a:t>Rigolets Pass</a:t>
            </a:r>
          </a:p>
        </p:txBody>
      </p:sp>
      <p:sp>
        <p:nvSpPr>
          <p:cNvPr id="2060" name="TextBox 18"/>
          <p:cNvSpPr txBox="1">
            <a:spLocks noChangeAspect="1" noChangeArrowheads="1"/>
          </p:cNvSpPr>
          <p:nvPr/>
        </p:nvSpPr>
        <p:spPr bwMode="auto">
          <a:xfrm rot="1983341">
            <a:off x="6959600" y="3187700"/>
            <a:ext cx="1673225" cy="274638"/>
          </a:xfrm>
          <a:prstGeom prst="rect">
            <a:avLst/>
          </a:prstGeom>
          <a:noFill/>
          <a:ln w="9525">
            <a:noFill/>
            <a:miter lim="800000"/>
            <a:headEnd/>
            <a:tailEnd/>
          </a:ln>
        </p:spPr>
        <p:txBody>
          <a:bodyPr>
            <a:spAutoFit/>
          </a:bodyPr>
          <a:lstStyle/>
          <a:p>
            <a:r>
              <a:rPr lang="en-US" sz="1200" b="1" dirty="0">
                <a:solidFill>
                  <a:srgbClr val="0070C0"/>
                </a:solidFill>
                <a:latin typeface="Calibri" pitchFamily="34" charset="0"/>
              </a:rPr>
              <a:t>Chef Menteur Pass</a:t>
            </a:r>
          </a:p>
        </p:txBody>
      </p:sp>
      <p:sp>
        <p:nvSpPr>
          <p:cNvPr id="20" name="TextBox 19"/>
          <p:cNvSpPr txBox="1"/>
          <p:nvPr/>
        </p:nvSpPr>
        <p:spPr>
          <a:xfrm rot="2266865">
            <a:off x="7251700" y="5289550"/>
            <a:ext cx="1090613" cy="274638"/>
          </a:xfrm>
          <a:prstGeom prst="rect">
            <a:avLst/>
          </a:prstGeom>
          <a:noFill/>
        </p:spPr>
        <p:txBody>
          <a:bodyPr>
            <a:spAutoFit/>
          </a:bodyPr>
          <a:lstStyle/>
          <a:p>
            <a:pPr fontAlgn="auto">
              <a:spcBef>
                <a:spcPts val="0"/>
              </a:spcBef>
              <a:spcAft>
                <a:spcPts val="0"/>
              </a:spcAft>
              <a:defRPr/>
            </a:pPr>
            <a:r>
              <a:rPr lang="en-US" sz="1200" b="1" dirty="0">
                <a:solidFill>
                  <a:schemeClr val="accent1">
                    <a:lumMod val="60000"/>
                    <a:lumOff val="40000"/>
                  </a:schemeClr>
                </a:solidFill>
                <a:latin typeface="+mn-lt"/>
              </a:rPr>
              <a:t>MRGO</a:t>
            </a:r>
          </a:p>
        </p:txBody>
      </p:sp>
      <p:sp>
        <p:nvSpPr>
          <p:cNvPr id="2062" name="TextBox 20"/>
          <p:cNvSpPr txBox="1">
            <a:spLocks noChangeAspect="1" noChangeArrowheads="1"/>
          </p:cNvSpPr>
          <p:nvPr/>
        </p:nvSpPr>
        <p:spPr bwMode="auto">
          <a:xfrm rot="1985591">
            <a:off x="5122863" y="4252913"/>
            <a:ext cx="850900" cy="274637"/>
          </a:xfrm>
          <a:prstGeom prst="rect">
            <a:avLst/>
          </a:prstGeom>
          <a:noFill/>
          <a:ln w="9525">
            <a:noFill/>
            <a:miter lim="800000"/>
            <a:headEnd/>
            <a:tailEnd/>
          </a:ln>
        </p:spPr>
        <p:txBody>
          <a:bodyPr>
            <a:spAutoFit/>
          </a:bodyPr>
          <a:lstStyle/>
          <a:p>
            <a:r>
              <a:rPr lang="en-US" sz="1200" b="1" dirty="0">
                <a:solidFill>
                  <a:srgbClr val="0070C0"/>
                </a:solidFill>
                <a:latin typeface="Calibri" pitchFamily="34" charset="0"/>
              </a:rPr>
              <a:t>IHNC</a:t>
            </a:r>
          </a:p>
        </p:txBody>
      </p:sp>
      <p:sp>
        <p:nvSpPr>
          <p:cNvPr id="22" name="TextBox 21"/>
          <p:cNvSpPr txBox="1">
            <a:spLocks noChangeAspect="1" noChangeArrowheads="1"/>
          </p:cNvSpPr>
          <p:nvPr/>
        </p:nvSpPr>
        <p:spPr bwMode="auto">
          <a:xfrm rot="-1174341">
            <a:off x="5756275" y="4425950"/>
            <a:ext cx="1601788" cy="334963"/>
          </a:xfrm>
          <a:prstGeom prst="rect">
            <a:avLst/>
          </a:prstGeom>
          <a:noFill/>
          <a:ln w="9525">
            <a:noFill/>
            <a:miter lim="800000"/>
            <a:headEnd/>
            <a:tailEnd/>
          </a:ln>
        </p:spPr>
        <p:txBody>
          <a:bodyPr>
            <a:spAutoFit/>
          </a:bodyPr>
          <a:lstStyle/>
          <a:p>
            <a:pPr fontAlgn="auto">
              <a:spcBef>
                <a:spcPts val="0"/>
              </a:spcBef>
              <a:spcAft>
                <a:spcPts val="0"/>
              </a:spcAft>
              <a:defRPr/>
            </a:pPr>
            <a:r>
              <a:rPr lang="en-US" sz="1400" dirty="0">
                <a:solidFill>
                  <a:schemeClr val="bg1"/>
                </a:solidFill>
                <a:latin typeface="+mn-lt"/>
              </a:rPr>
              <a:t>  </a:t>
            </a:r>
            <a:r>
              <a:rPr lang="en-US" sz="1600" dirty="0">
                <a:solidFill>
                  <a:schemeClr val="accent1">
                    <a:lumMod val="75000"/>
                  </a:schemeClr>
                </a:solidFill>
                <a:latin typeface="+mn-lt"/>
              </a:rPr>
              <a:t>Intracoastal</a:t>
            </a:r>
          </a:p>
        </p:txBody>
      </p:sp>
      <p:sp>
        <p:nvSpPr>
          <p:cNvPr id="2064" name="TextBox 22"/>
          <p:cNvSpPr txBox="1">
            <a:spLocks noChangeAspect="1" noChangeArrowheads="1"/>
          </p:cNvSpPr>
          <p:nvPr/>
        </p:nvSpPr>
        <p:spPr bwMode="auto">
          <a:xfrm>
            <a:off x="1408113" y="1149350"/>
            <a:ext cx="1603375" cy="274638"/>
          </a:xfrm>
          <a:prstGeom prst="rect">
            <a:avLst/>
          </a:prstGeom>
          <a:noFill/>
          <a:ln w="9525">
            <a:noFill/>
            <a:miter lim="800000"/>
            <a:headEnd/>
            <a:tailEnd/>
          </a:ln>
        </p:spPr>
        <p:txBody>
          <a:bodyPr>
            <a:spAutoFit/>
          </a:bodyPr>
          <a:lstStyle/>
          <a:p>
            <a:r>
              <a:rPr lang="en-US" sz="1200" b="1" dirty="0">
                <a:solidFill>
                  <a:srgbClr val="0070C0"/>
                </a:solidFill>
                <a:latin typeface="Calibri" pitchFamily="34" charset="0"/>
              </a:rPr>
              <a:t>Pass Manchac</a:t>
            </a:r>
          </a:p>
        </p:txBody>
      </p:sp>
      <p:sp>
        <p:nvSpPr>
          <p:cNvPr id="2065" name="TextBox 24"/>
          <p:cNvSpPr txBox="1">
            <a:spLocks noChangeArrowheads="1"/>
          </p:cNvSpPr>
          <p:nvPr/>
        </p:nvSpPr>
        <p:spPr bwMode="auto">
          <a:xfrm>
            <a:off x="3074988" y="508000"/>
            <a:ext cx="1281112" cy="276999"/>
          </a:xfrm>
          <a:prstGeom prst="rect">
            <a:avLst/>
          </a:prstGeom>
          <a:noFill/>
          <a:ln w="9525">
            <a:noFill/>
            <a:miter lim="800000"/>
            <a:headEnd/>
            <a:tailEnd/>
          </a:ln>
        </p:spPr>
        <p:txBody>
          <a:bodyPr>
            <a:spAutoFit/>
          </a:bodyPr>
          <a:lstStyle/>
          <a:p>
            <a:r>
              <a:rPr lang="en-US" sz="1200" b="1" dirty="0">
                <a:solidFill>
                  <a:srgbClr val="DCE6F2"/>
                </a:solidFill>
                <a:latin typeface="Calibri" pitchFamily="34" charset="0"/>
              </a:rPr>
              <a:t>Tchefuncte  River</a:t>
            </a:r>
          </a:p>
        </p:txBody>
      </p:sp>
      <p:sp>
        <p:nvSpPr>
          <p:cNvPr id="2066" name="TextBox 76"/>
          <p:cNvSpPr txBox="1">
            <a:spLocks noChangeAspect="1" noChangeArrowheads="1"/>
          </p:cNvSpPr>
          <p:nvPr/>
        </p:nvSpPr>
        <p:spPr bwMode="auto">
          <a:xfrm rot="1442223">
            <a:off x="63500" y="4541838"/>
            <a:ext cx="2894013" cy="366712"/>
          </a:xfrm>
          <a:prstGeom prst="rect">
            <a:avLst/>
          </a:prstGeom>
          <a:noFill/>
          <a:ln w="9525">
            <a:noFill/>
            <a:miter lim="800000"/>
            <a:headEnd/>
            <a:tailEnd/>
          </a:ln>
        </p:spPr>
        <p:txBody>
          <a:bodyPr>
            <a:spAutoFit/>
          </a:bodyPr>
          <a:lstStyle/>
          <a:p>
            <a:r>
              <a:rPr lang="en-US" b="1" dirty="0">
                <a:solidFill>
                  <a:srgbClr val="0070C0"/>
                </a:solidFill>
                <a:latin typeface="Calibri" pitchFamily="34" charset="0"/>
              </a:rPr>
              <a:t>Mississippi River</a:t>
            </a:r>
          </a:p>
        </p:txBody>
      </p:sp>
      <p:sp>
        <p:nvSpPr>
          <p:cNvPr id="79" name="TextBox 78"/>
          <p:cNvSpPr txBox="1"/>
          <p:nvPr/>
        </p:nvSpPr>
        <p:spPr>
          <a:xfrm>
            <a:off x="107950" y="5243513"/>
            <a:ext cx="1766888" cy="273050"/>
          </a:xfrm>
          <a:prstGeom prst="rect">
            <a:avLst/>
          </a:prstGeom>
          <a:noFill/>
        </p:spPr>
        <p:txBody>
          <a:bodyPr>
            <a:spAutoFit/>
          </a:bodyPr>
          <a:lstStyle/>
          <a:p>
            <a:pPr fontAlgn="auto">
              <a:spcBef>
                <a:spcPts val="0"/>
              </a:spcBef>
              <a:spcAft>
                <a:spcPts val="0"/>
              </a:spcAft>
              <a:defRPr/>
            </a:pPr>
            <a:r>
              <a:rPr lang="en-US" sz="1200" b="1" dirty="0">
                <a:solidFill>
                  <a:schemeClr val="accent1">
                    <a:lumMod val="60000"/>
                    <a:lumOff val="40000"/>
                  </a:schemeClr>
                </a:solidFill>
                <a:latin typeface="+mn-lt"/>
              </a:rPr>
              <a:t>Lac Des Allemands</a:t>
            </a:r>
          </a:p>
        </p:txBody>
      </p:sp>
      <p:sp>
        <p:nvSpPr>
          <p:cNvPr id="80" name="TextBox 79"/>
          <p:cNvSpPr txBox="1"/>
          <p:nvPr/>
        </p:nvSpPr>
        <p:spPr>
          <a:xfrm>
            <a:off x="2967038" y="6016625"/>
            <a:ext cx="2216150" cy="276225"/>
          </a:xfrm>
          <a:prstGeom prst="rect">
            <a:avLst/>
          </a:prstGeom>
          <a:noFill/>
        </p:spPr>
        <p:txBody>
          <a:bodyPr>
            <a:spAutoFit/>
          </a:bodyPr>
          <a:lstStyle/>
          <a:p>
            <a:pPr fontAlgn="auto">
              <a:spcBef>
                <a:spcPts val="0"/>
              </a:spcBef>
              <a:spcAft>
                <a:spcPts val="0"/>
              </a:spcAft>
              <a:defRPr/>
            </a:pPr>
            <a:r>
              <a:rPr lang="en-US" sz="1200" b="1" dirty="0">
                <a:solidFill>
                  <a:schemeClr val="accent1">
                    <a:lumMod val="60000"/>
                    <a:lumOff val="40000"/>
                  </a:schemeClr>
                </a:solidFill>
                <a:latin typeface="+mn-lt"/>
              </a:rPr>
              <a:t>Lake Cataouatchie</a:t>
            </a:r>
          </a:p>
        </p:txBody>
      </p:sp>
      <p:sp>
        <p:nvSpPr>
          <p:cNvPr id="81" name="TextBox 80"/>
          <p:cNvSpPr txBox="1"/>
          <p:nvPr/>
        </p:nvSpPr>
        <p:spPr>
          <a:xfrm>
            <a:off x="3540125" y="6429375"/>
            <a:ext cx="1952625" cy="276225"/>
          </a:xfrm>
          <a:prstGeom prst="rect">
            <a:avLst/>
          </a:prstGeom>
          <a:noFill/>
        </p:spPr>
        <p:txBody>
          <a:bodyPr>
            <a:spAutoFit/>
          </a:bodyPr>
          <a:lstStyle/>
          <a:p>
            <a:pPr fontAlgn="auto">
              <a:spcBef>
                <a:spcPts val="0"/>
              </a:spcBef>
              <a:spcAft>
                <a:spcPts val="0"/>
              </a:spcAft>
              <a:defRPr/>
            </a:pPr>
            <a:r>
              <a:rPr lang="en-US" sz="1200" b="1" dirty="0">
                <a:solidFill>
                  <a:schemeClr val="accent1">
                    <a:lumMod val="60000"/>
                    <a:lumOff val="40000"/>
                  </a:schemeClr>
                </a:solidFill>
                <a:latin typeface="+mn-lt"/>
              </a:rPr>
              <a:t>Lake Salvador</a:t>
            </a:r>
          </a:p>
        </p:txBody>
      </p:sp>
      <p:sp>
        <p:nvSpPr>
          <p:cNvPr id="89" name="TextBox 88"/>
          <p:cNvSpPr txBox="1"/>
          <p:nvPr/>
        </p:nvSpPr>
        <p:spPr>
          <a:xfrm rot="20018124">
            <a:off x="7172325" y="3917950"/>
            <a:ext cx="1616075" cy="304800"/>
          </a:xfrm>
          <a:prstGeom prst="rect">
            <a:avLst/>
          </a:prstGeom>
          <a:noFill/>
        </p:spPr>
        <p:txBody>
          <a:bodyPr>
            <a:spAutoFit/>
          </a:bodyPr>
          <a:lstStyle/>
          <a:p>
            <a:pPr fontAlgn="auto">
              <a:spcBef>
                <a:spcPts val="0"/>
              </a:spcBef>
              <a:spcAft>
                <a:spcPts val="0"/>
              </a:spcAft>
              <a:defRPr/>
            </a:pPr>
            <a:r>
              <a:rPr lang="en-US" sz="1400" dirty="0">
                <a:solidFill>
                  <a:schemeClr val="accent1">
                    <a:lumMod val="75000"/>
                  </a:schemeClr>
                </a:solidFill>
                <a:latin typeface="+mn-lt"/>
              </a:rPr>
              <a:t>Water Way</a:t>
            </a:r>
          </a:p>
        </p:txBody>
      </p:sp>
      <p:sp>
        <p:nvSpPr>
          <p:cNvPr id="99" name="TextBox 98"/>
          <p:cNvSpPr txBox="1"/>
          <p:nvPr/>
        </p:nvSpPr>
        <p:spPr>
          <a:xfrm>
            <a:off x="7040563" y="6242050"/>
            <a:ext cx="1139825" cy="276225"/>
          </a:xfrm>
          <a:prstGeom prst="rect">
            <a:avLst/>
          </a:prstGeom>
          <a:noFill/>
        </p:spPr>
        <p:txBody>
          <a:bodyPr>
            <a:spAutoFit/>
          </a:bodyPr>
          <a:lstStyle/>
          <a:p>
            <a:pPr fontAlgn="auto">
              <a:spcBef>
                <a:spcPts val="0"/>
              </a:spcBef>
              <a:spcAft>
                <a:spcPts val="0"/>
              </a:spcAft>
              <a:defRPr/>
            </a:pPr>
            <a:r>
              <a:rPr lang="en-US" sz="1200" b="1" dirty="0">
                <a:solidFill>
                  <a:schemeClr val="accent1">
                    <a:lumMod val="75000"/>
                  </a:schemeClr>
                </a:solidFill>
                <a:latin typeface="+mn-lt"/>
              </a:rPr>
              <a:t>L. Lery</a:t>
            </a:r>
          </a:p>
        </p:txBody>
      </p:sp>
      <p:sp>
        <p:nvSpPr>
          <p:cNvPr id="2" name="TextBox 1"/>
          <p:cNvSpPr txBox="1"/>
          <p:nvPr/>
        </p:nvSpPr>
        <p:spPr>
          <a:xfrm>
            <a:off x="6042025" y="6518275"/>
            <a:ext cx="3028158" cy="276999"/>
          </a:xfrm>
          <a:prstGeom prst="rect">
            <a:avLst/>
          </a:prstGeom>
          <a:noFill/>
        </p:spPr>
        <p:txBody>
          <a:bodyPr wrap="square" rtlCol="0">
            <a:spAutoFit/>
          </a:bodyPr>
          <a:lstStyle/>
          <a:p>
            <a:r>
              <a:rPr lang="en-US" sz="1200" dirty="0" smtClean="0"/>
              <a:t>NASA Satellite Earth </a:t>
            </a:r>
            <a:r>
              <a:rPr lang="en-US" sz="1200" dirty="0" err="1" smtClean="0"/>
              <a:t>Immagry</a:t>
            </a:r>
            <a:r>
              <a:rPr lang="en-US" sz="1200" dirty="0" smtClean="0"/>
              <a:t> 1992</a:t>
            </a:r>
            <a:endParaRPr lang="en-US" sz="1200" dirty="0"/>
          </a:p>
        </p:txBody>
      </p:sp>
      <p:cxnSp>
        <p:nvCxnSpPr>
          <p:cNvPr id="5" name="Straight Arrow Connector 4"/>
          <p:cNvCxnSpPr/>
          <p:nvPr/>
        </p:nvCxnSpPr>
        <p:spPr>
          <a:xfrm>
            <a:off x="5558631" y="1905000"/>
            <a:ext cx="640080" cy="91440"/>
          </a:xfrm>
          <a:prstGeom prst="straightConnector1">
            <a:avLst/>
          </a:prstGeom>
          <a:ln w="19050">
            <a:solidFill>
              <a:schemeClr val="accent1">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p>
            <a:endParaRPr lang="en-US" dirty="0"/>
          </a:p>
        </p:txBody>
      </p:sp>
      <p:sp>
        <p:nvSpPr>
          <p:cNvPr id="24579" name="Text Box 4"/>
          <p:cNvSpPr txBox="1">
            <a:spLocks noChangeArrowheads="1"/>
          </p:cNvSpPr>
          <p:nvPr/>
        </p:nvSpPr>
        <p:spPr bwMode="auto">
          <a:xfrm>
            <a:off x="3200400" y="228600"/>
            <a:ext cx="2532063" cy="457200"/>
          </a:xfrm>
          <a:prstGeom prst="rect">
            <a:avLst/>
          </a:prstGeom>
          <a:noFill/>
          <a:ln w="9525">
            <a:noFill/>
            <a:miter lim="800000"/>
            <a:headEnd/>
            <a:tailEnd/>
          </a:ln>
        </p:spPr>
        <p:txBody>
          <a:bodyPr wrap="none">
            <a:spAutoFit/>
          </a:bodyPr>
          <a:lstStyle/>
          <a:p>
            <a:r>
              <a:rPr lang="en-US" sz="2400" dirty="0">
                <a:solidFill>
                  <a:srgbClr val="FFCC00"/>
                </a:solidFill>
                <a:latin typeface="Calibri" pitchFamily="34" charset="0"/>
              </a:rPr>
              <a:t>Goose Point - 1998</a:t>
            </a:r>
          </a:p>
        </p:txBody>
      </p:sp>
      <p:pic>
        <p:nvPicPr>
          <p:cNvPr id="24580" name="Picture 5"/>
          <p:cNvPicPr>
            <a:picLocks noChangeAspect="1" noChangeArrowheads="1"/>
          </p:cNvPicPr>
          <p:nvPr/>
        </p:nvPicPr>
        <p:blipFill>
          <a:blip r:embed="rId3" cstate="print"/>
          <a:srcRect/>
          <a:stretch>
            <a:fillRect/>
          </a:stretch>
        </p:blipFill>
        <p:spPr bwMode="auto">
          <a:xfrm>
            <a:off x="0" y="763588"/>
            <a:ext cx="9144000" cy="6094412"/>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a:spLocks noChangeArrowheads="1"/>
          </p:cNvSpPr>
          <p:nvPr/>
        </p:nvSpPr>
        <p:spPr bwMode="auto">
          <a:xfrm>
            <a:off x="0" y="0"/>
            <a:ext cx="9144000" cy="6858000"/>
          </a:xfrm>
          <a:prstGeom prst="rect">
            <a:avLst/>
          </a:prstGeom>
          <a:solidFill>
            <a:schemeClr val="tx1"/>
          </a:solidFill>
          <a:ln w="9525">
            <a:noFill/>
            <a:miter lim="800000"/>
            <a:headEnd/>
            <a:tailEnd/>
          </a:ln>
        </p:spPr>
        <p:txBody>
          <a:bodyPr wrap="none" anchor="ctr"/>
          <a:lstStyle/>
          <a:p>
            <a:endParaRPr lang="en-US" dirty="0"/>
          </a:p>
        </p:txBody>
      </p:sp>
      <p:sp>
        <p:nvSpPr>
          <p:cNvPr id="25603" name="Rectangle 7"/>
          <p:cNvSpPr>
            <a:spLocks noChangeArrowheads="1"/>
          </p:cNvSpPr>
          <p:nvPr/>
        </p:nvSpPr>
        <p:spPr bwMode="auto">
          <a:xfrm>
            <a:off x="228600" y="0"/>
            <a:ext cx="8763000" cy="762000"/>
          </a:xfrm>
          <a:prstGeom prst="rect">
            <a:avLst/>
          </a:prstGeom>
          <a:solidFill>
            <a:schemeClr val="tx2"/>
          </a:solidFill>
          <a:ln w="9525">
            <a:solidFill>
              <a:schemeClr val="tx1"/>
            </a:solidFill>
            <a:miter lim="800000"/>
            <a:headEnd/>
            <a:tailEnd/>
          </a:ln>
        </p:spPr>
        <p:txBody>
          <a:bodyPr wrap="none" anchor="ctr"/>
          <a:lstStyle/>
          <a:p>
            <a:endParaRPr lang="en-US" dirty="0"/>
          </a:p>
        </p:txBody>
      </p:sp>
      <p:sp>
        <p:nvSpPr>
          <p:cNvPr id="25604" name="Text Box 4"/>
          <p:cNvSpPr txBox="1">
            <a:spLocks noChangeArrowheads="1"/>
          </p:cNvSpPr>
          <p:nvPr/>
        </p:nvSpPr>
        <p:spPr bwMode="auto">
          <a:xfrm>
            <a:off x="2514600" y="228600"/>
            <a:ext cx="4235450" cy="457200"/>
          </a:xfrm>
          <a:prstGeom prst="rect">
            <a:avLst/>
          </a:prstGeom>
          <a:noFill/>
          <a:ln w="9525">
            <a:noFill/>
            <a:miter lim="800000"/>
            <a:headEnd/>
            <a:tailEnd/>
          </a:ln>
        </p:spPr>
        <p:txBody>
          <a:bodyPr wrap="none">
            <a:spAutoFit/>
          </a:bodyPr>
          <a:lstStyle/>
          <a:p>
            <a:r>
              <a:rPr lang="en-US" sz="2400" dirty="0">
                <a:solidFill>
                  <a:srgbClr val="FFCC00"/>
                </a:solidFill>
                <a:latin typeface="Calibri" pitchFamily="34" charset="0"/>
              </a:rPr>
              <a:t>Upper Goose Point Marsh - 2002</a:t>
            </a:r>
          </a:p>
        </p:txBody>
      </p:sp>
      <p:pic>
        <p:nvPicPr>
          <p:cNvPr id="25605" name="Picture 5"/>
          <p:cNvPicPr>
            <a:picLocks noChangeAspect="1" noChangeArrowheads="1"/>
          </p:cNvPicPr>
          <p:nvPr/>
        </p:nvPicPr>
        <p:blipFill>
          <a:blip r:embed="rId3" cstate="print"/>
          <a:srcRect l="7503" t="9705" r="6232" b="12662"/>
          <a:stretch>
            <a:fillRect/>
          </a:stretch>
        </p:blipFill>
        <p:spPr bwMode="auto">
          <a:xfrm>
            <a:off x="228600" y="762000"/>
            <a:ext cx="8763000" cy="60960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ChangeArrowheads="1"/>
          </p:cNvSpPr>
          <p:nvPr/>
        </p:nvSpPr>
        <p:spPr bwMode="auto">
          <a:xfrm>
            <a:off x="0" y="0"/>
            <a:ext cx="9144000" cy="6858000"/>
          </a:xfrm>
          <a:prstGeom prst="rect">
            <a:avLst/>
          </a:prstGeom>
          <a:solidFill>
            <a:schemeClr val="tx1"/>
          </a:solidFill>
          <a:ln w="9525">
            <a:noFill/>
            <a:miter lim="800000"/>
            <a:headEnd/>
            <a:tailEnd/>
          </a:ln>
        </p:spPr>
        <p:txBody>
          <a:bodyPr wrap="none" anchor="ctr"/>
          <a:lstStyle/>
          <a:p>
            <a:endParaRPr lang="en-US" dirty="0"/>
          </a:p>
        </p:txBody>
      </p:sp>
      <p:sp>
        <p:nvSpPr>
          <p:cNvPr id="26627" name="Rectangle 6"/>
          <p:cNvSpPr>
            <a:spLocks noChangeArrowheads="1"/>
          </p:cNvSpPr>
          <p:nvPr/>
        </p:nvSpPr>
        <p:spPr bwMode="auto">
          <a:xfrm>
            <a:off x="381000" y="0"/>
            <a:ext cx="8229600" cy="685800"/>
          </a:xfrm>
          <a:prstGeom prst="rect">
            <a:avLst/>
          </a:prstGeom>
          <a:solidFill>
            <a:schemeClr val="tx2"/>
          </a:solidFill>
          <a:ln w="9525">
            <a:solidFill>
              <a:schemeClr val="tx1"/>
            </a:solidFill>
            <a:miter lim="800000"/>
            <a:headEnd/>
            <a:tailEnd/>
          </a:ln>
        </p:spPr>
        <p:txBody>
          <a:bodyPr wrap="none" anchor="ctr"/>
          <a:lstStyle/>
          <a:p>
            <a:endParaRPr lang="en-US" dirty="0"/>
          </a:p>
        </p:txBody>
      </p:sp>
      <p:sp>
        <p:nvSpPr>
          <p:cNvPr id="26628" name="Text Box 2"/>
          <p:cNvSpPr txBox="1">
            <a:spLocks noChangeArrowheads="1"/>
          </p:cNvSpPr>
          <p:nvPr/>
        </p:nvSpPr>
        <p:spPr bwMode="auto">
          <a:xfrm>
            <a:off x="2743200" y="228600"/>
            <a:ext cx="3589338" cy="457200"/>
          </a:xfrm>
          <a:prstGeom prst="rect">
            <a:avLst/>
          </a:prstGeom>
          <a:noFill/>
          <a:ln w="9525">
            <a:noFill/>
            <a:miter lim="800000"/>
            <a:headEnd/>
            <a:tailEnd/>
          </a:ln>
        </p:spPr>
        <p:txBody>
          <a:bodyPr wrap="none">
            <a:spAutoFit/>
          </a:bodyPr>
          <a:lstStyle/>
          <a:p>
            <a:r>
              <a:rPr lang="en-US" sz="2400" dirty="0">
                <a:solidFill>
                  <a:srgbClr val="FFCC00"/>
                </a:solidFill>
                <a:latin typeface="Calibri" pitchFamily="34" charset="0"/>
              </a:rPr>
              <a:t>Goose Point – 26 Sept 2008</a:t>
            </a:r>
          </a:p>
        </p:txBody>
      </p:sp>
      <p:pic>
        <p:nvPicPr>
          <p:cNvPr id="26629" name="Picture 5" descr="Black Rush  26 Sept 08 DSCN5660"/>
          <p:cNvPicPr>
            <a:picLocks noChangeAspect="1" noChangeArrowheads="1"/>
          </p:cNvPicPr>
          <p:nvPr/>
        </p:nvPicPr>
        <p:blipFill>
          <a:blip r:embed="rId3" cstate="print"/>
          <a:srcRect/>
          <a:stretch>
            <a:fillRect/>
          </a:stretch>
        </p:blipFill>
        <p:spPr bwMode="auto">
          <a:xfrm>
            <a:off x="381000" y="687388"/>
            <a:ext cx="8229600" cy="6170612"/>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ChangeArrowheads="1"/>
          </p:cNvSpPr>
          <p:nvPr/>
        </p:nvSpPr>
        <p:spPr bwMode="auto">
          <a:xfrm>
            <a:off x="0" y="0"/>
            <a:ext cx="9144000" cy="6858000"/>
          </a:xfrm>
          <a:prstGeom prst="rect">
            <a:avLst/>
          </a:prstGeom>
          <a:solidFill>
            <a:schemeClr val="tx1"/>
          </a:solidFill>
          <a:ln w="9525">
            <a:noFill/>
            <a:miter lim="800000"/>
            <a:headEnd/>
            <a:tailEnd/>
          </a:ln>
        </p:spPr>
        <p:txBody>
          <a:bodyPr wrap="none" anchor="ctr"/>
          <a:lstStyle/>
          <a:p>
            <a:endParaRPr lang="en-US" dirty="0"/>
          </a:p>
        </p:txBody>
      </p:sp>
      <p:sp>
        <p:nvSpPr>
          <p:cNvPr id="27651" name="Rectangle 5"/>
          <p:cNvSpPr>
            <a:spLocks noChangeArrowheads="1"/>
          </p:cNvSpPr>
          <p:nvPr/>
        </p:nvSpPr>
        <p:spPr bwMode="auto">
          <a:xfrm>
            <a:off x="381000" y="0"/>
            <a:ext cx="8534400" cy="762000"/>
          </a:xfrm>
          <a:prstGeom prst="rect">
            <a:avLst/>
          </a:prstGeom>
          <a:solidFill>
            <a:schemeClr val="tx2"/>
          </a:solidFill>
          <a:ln w="9525">
            <a:solidFill>
              <a:schemeClr val="tx1"/>
            </a:solidFill>
            <a:miter lim="800000"/>
            <a:headEnd/>
            <a:tailEnd/>
          </a:ln>
        </p:spPr>
        <p:txBody>
          <a:bodyPr wrap="none" anchor="ctr"/>
          <a:lstStyle/>
          <a:p>
            <a:endParaRPr lang="en-US" dirty="0"/>
          </a:p>
        </p:txBody>
      </p:sp>
      <p:sp>
        <p:nvSpPr>
          <p:cNvPr id="27652" name="Text Box 2"/>
          <p:cNvSpPr txBox="1">
            <a:spLocks noChangeArrowheads="1"/>
          </p:cNvSpPr>
          <p:nvPr/>
        </p:nvSpPr>
        <p:spPr bwMode="auto">
          <a:xfrm>
            <a:off x="1905000" y="152400"/>
            <a:ext cx="5141913" cy="457200"/>
          </a:xfrm>
          <a:prstGeom prst="rect">
            <a:avLst/>
          </a:prstGeom>
          <a:noFill/>
          <a:ln w="9525">
            <a:noFill/>
            <a:miter lim="800000"/>
            <a:headEnd/>
            <a:tailEnd/>
          </a:ln>
        </p:spPr>
        <p:txBody>
          <a:bodyPr wrap="none">
            <a:spAutoFit/>
          </a:bodyPr>
          <a:lstStyle/>
          <a:p>
            <a:r>
              <a:rPr lang="en-US" sz="2400" dirty="0">
                <a:solidFill>
                  <a:srgbClr val="FFCC00"/>
                </a:solidFill>
                <a:latin typeface="Calibri" pitchFamily="34" charset="0"/>
              </a:rPr>
              <a:t>Upper Goose Point Marsh – 22 Jan 2010</a:t>
            </a:r>
          </a:p>
        </p:txBody>
      </p:sp>
      <p:pic>
        <p:nvPicPr>
          <p:cNvPr id="27653" name="Picture 3"/>
          <p:cNvPicPr>
            <a:picLocks noChangeAspect="1" noChangeArrowheads="1"/>
          </p:cNvPicPr>
          <p:nvPr/>
        </p:nvPicPr>
        <p:blipFill>
          <a:blip r:embed="rId3" cstate="print"/>
          <a:srcRect b="4500"/>
          <a:stretch>
            <a:fillRect/>
          </a:stretch>
        </p:blipFill>
        <p:spPr bwMode="auto">
          <a:xfrm>
            <a:off x="381000" y="744538"/>
            <a:ext cx="8534400" cy="6113462"/>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Goose Point to BB NWR, Sept 2010\DSCF22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886200"/>
            <a:ext cx="21945600" cy="14630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43000" y="-76200"/>
            <a:ext cx="7315200" cy="381000"/>
          </a:xfrm>
          <a:prstGeom prst="rect">
            <a:avLst/>
          </a:prstGeom>
          <a:noFill/>
        </p:spPr>
        <p:txBody>
          <a:bodyPr wrap="square" rtlCol="0">
            <a:spAutoFit/>
          </a:bodyPr>
          <a:lstStyle/>
          <a:p>
            <a:r>
              <a:rPr lang="en-US" dirty="0" smtClean="0">
                <a:solidFill>
                  <a:prstClr val="black"/>
                </a:solidFill>
              </a:rPr>
              <a:t>Upper Marsh 22 June 2013</a:t>
            </a:r>
            <a:endParaRPr lang="en-US" dirty="0">
              <a:solidFill>
                <a:prstClr val="black"/>
              </a:solidFill>
            </a:endParaRPr>
          </a:p>
        </p:txBody>
      </p:sp>
    </p:spTree>
    <p:extLst>
      <p:ext uri="{BB962C8B-B14F-4D97-AF65-F5344CB8AC3E}">
        <p14:creationId xmlns:p14="http://schemas.microsoft.com/office/powerpoint/2010/main" val="297677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619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8600" y="609600"/>
            <a:ext cx="8610600" cy="646331"/>
          </a:xfrm>
          <a:prstGeom prst="rect">
            <a:avLst/>
          </a:prstGeom>
          <a:noFill/>
        </p:spPr>
        <p:txBody>
          <a:bodyPr wrap="square" rtlCol="0">
            <a:spAutoFit/>
          </a:bodyPr>
          <a:lstStyle/>
          <a:p>
            <a:pPr lvl="0" algn="ctr"/>
            <a:r>
              <a:rPr lang="en-US" sz="3600" b="1" dirty="0">
                <a:solidFill>
                  <a:prstClr val="black"/>
                </a:solidFill>
              </a:rPr>
              <a:t>If the model in your head is </a:t>
            </a:r>
            <a:r>
              <a:rPr lang="en-US" sz="3600" b="1" dirty="0" smtClean="0">
                <a:solidFill>
                  <a:prstClr val="black"/>
                </a:solidFill>
              </a:rPr>
              <a:t>wrong…</a:t>
            </a:r>
            <a:endParaRPr lang="en-US" sz="3600" b="1" dirty="0">
              <a:solidFill>
                <a:prstClr val="black"/>
              </a:solidFill>
            </a:endParaRPr>
          </a:p>
        </p:txBody>
      </p:sp>
    </p:spTree>
    <p:extLst>
      <p:ext uri="{BB962C8B-B14F-4D97-AF65-F5344CB8AC3E}">
        <p14:creationId xmlns:p14="http://schemas.microsoft.com/office/powerpoint/2010/main" val="14615001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dirty="0">
              <a:solidFill>
                <a:prstClr val="black"/>
              </a:solidFill>
            </a:endParaRPr>
          </a:p>
        </p:txBody>
      </p:sp>
      <p:pic>
        <p:nvPicPr>
          <p:cNvPr id="52227" name="Picture 3" descr="Goose Point, 1988, 1999, 2010"/>
          <p:cNvPicPr>
            <a:picLocks noChangeAspect="1" noChangeArrowheads="1"/>
          </p:cNvPicPr>
          <p:nvPr/>
        </p:nvPicPr>
        <p:blipFill>
          <a:blip r:embed="rId3" cstate="print"/>
          <a:srcRect/>
          <a:stretch>
            <a:fillRect/>
          </a:stretch>
        </p:blipFill>
        <p:spPr bwMode="auto">
          <a:xfrm>
            <a:off x="2209800" y="0"/>
            <a:ext cx="5181600" cy="6705600"/>
          </a:xfrm>
          <a:prstGeom prst="rect">
            <a:avLst/>
          </a:prstGeom>
          <a:noFill/>
          <a:ln w="9525">
            <a:noFill/>
            <a:miter lim="800000"/>
            <a:headEnd/>
            <a:tailEnd/>
          </a:ln>
        </p:spPr>
      </p:pic>
    </p:spTree>
    <p:extLst>
      <p:ext uri="{BB962C8B-B14F-4D97-AF65-F5344CB8AC3E}">
        <p14:creationId xmlns:p14="http://schemas.microsoft.com/office/powerpoint/2010/main" val="5485557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38400" y="670119"/>
            <a:ext cx="4038600" cy="584775"/>
          </a:xfrm>
          <a:prstGeom prst="rect">
            <a:avLst/>
          </a:prstGeom>
          <a:noFill/>
        </p:spPr>
        <p:txBody>
          <a:bodyPr wrap="square" rtlCol="0">
            <a:spAutoFit/>
          </a:bodyPr>
          <a:lstStyle/>
          <a:p>
            <a:pPr algn="ctr"/>
            <a:r>
              <a:rPr lang="en-US" sz="3200" b="1" dirty="0" smtClean="0"/>
              <a:t>Summary</a:t>
            </a:r>
            <a:endParaRPr lang="en-US" sz="3200" b="1" dirty="0"/>
          </a:p>
        </p:txBody>
      </p:sp>
      <p:sp>
        <p:nvSpPr>
          <p:cNvPr id="3" name="TextBox 2"/>
          <p:cNvSpPr txBox="1"/>
          <p:nvPr/>
        </p:nvSpPr>
        <p:spPr>
          <a:xfrm>
            <a:off x="228600" y="2209800"/>
            <a:ext cx="8915400" cy="2062103"/>
          </a:xfrm>
          <a:prstGeom prst="rect">
            <a:avLst/>
          </a:prstGeom>
          <a:noFill/>
        </p:spPr>
        <p:txBody>
          <a:bodyPr wrap="square" rtlCol="0">
            <a:spAutoFit/>
          </a:bodyPr>
          <a:lstStyle/>
          <a:p>
            <a:r>
              <a:rPr lang="en-US" sz="3200" b="1" dirty="0" smtClean="0"/>
              <a:t>Goose Point is typical of coastal land loss –</a:t>
            </a:r>
          </a:p>
          <a:p>
            <a:r>
              <a:rPr lang="en-US" sz="3200" b="1" dirty="0"/>
              <a:t> </a:t>
            </a:r>
            <a:r>
              <a:rPr lang="en-US" sz="3200" b="1" dirty="0" smtClean="0"/>
              <a:t>             -   due to natural causes - </a:t>
            </a:r>
          </a:p>
          <a:p>
            <a:r>
              <a:rPr lang="en-US" sz="3200" b="1" dirty="0" smtClean="0"/>
              <a:t>                  crustal down-warping </a:t>
            </a:r>
          </a:p>
          <a:p>
            <a:r>
              <a:rPr lang="en-US" sz="3200" b="1" dirty="0" smtClean="0"/>
              <a:t>               faulting and sea level rise</a:t>
            </a:r>
            <a:endParaRPr lang="en-US" sz="3200" b="1" dirty="0"/>
          </a:p>
        </p:txBody>
      </p:sp>
      <p:sp>
        <p:nvSpPr>
          <p:cNvPr id="4" name="TextBox 3"/>
          <p:cNvSpPr txBox="1"/>
          <p:nvPr/>
        </p:nvSpPr>
        <p:spPr>
          <a:xfrm>
            <a:off x="152400" y="4572000"/>
            <a:ext cx="8839200" cy="1077218"/>
          </a:xfrm>
          <a:prstGeom prst="rect">
            <a:avLst/>
          </a:prstGeom>
          <a:noFill/>
        </p:spPr>
        <p:txBody>
          <a:bodyPr wrap="square" rtlCol="0">
            <a:spAutoFit/>
          </a:bodyPr>
          <a:lstStyle/>
          <a:p>
            <a:r>
              <a:rPr lang="en-US" sz="3200" b="1" dirty="0" smtClean="0"/>
              <a:t>   Coastal plant community changes signal</a:t>
            </a:r>
          </a:p>
          <a:p>
            <a:r>
              <a:rPr lang="en-US" sz="3200" b="1" dirty="0"/>
              <a:t> </a:t>
            </a:r>
            <a:r>
              <a:rPr lang="en-US" sz="3200" b="1" dirty="0" smtClean="0"/>
              <a:t>     loss of elevation preceding land loss </a:t>
            </a:r>
            <a:endParaRPr lang="en-US" sz="3200" b="1" dirty="0"/>
          </a:p>
        </p:txBody>
      </p:sp>
    </p:spTree>
    <p:extLst>
      <p:ext uri="{BB962C8B-B14F-4D97-AF65-F5344CB8AC3E}">
        <p14:creationId xmlns:p14="http://schemas.microsoft.com/office/powerpoint/2010/main" val="13578221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2286000"/>
            <a:ext cx="12192000" cy="646331"/>
          </a:xfrm>
          <a:prstGeom prst="rect">
            <a:avLst/>
          </a:prstGeom>
          <a:noFill/>
        </p:spPr>
        <p:txBody>
          <a:bodyPr wrap="square" rtlCol="0">
            <a:spAutoFit/>
          </a:bodyPr>
          <a:lstStyle/>
          <a:p>
            <a:r>
              <a:rPr lang="en-US" sz="3600" dirty="0" smtClean="0">
                <a:solidFill>
                  <a:prstClr val="black"/>
                </a:solidFill>
              </a:rPr>
              <a:t>                </a:t>
            </a:r>
            <a:r>
              <a:rPr lang="en-US" sz="3600" b="1" dirty="0" smtClean="0">
                <a:solidFill>
                  <a:prstClr val="black"/>
                </a:solidFill>
              </a:rPr>
              <a:t>Thank you for your time!</a:t>
            </a:r>
            <a:endParaRPr lang="en-US" sz="3600" b="1" dirty="0">
              <a:solidFill>
                <a:prstClr val="black"/>
              </a:solidFill>
            </a:endParaRPr>
          </a:p>
        </p:txBody>
      </p:sp>
    </p:spTree>
    <p:extLst>
      <p:ext uri="{BB962C8B-B14F-4D97-AF65-F5344CB8AC3E}">
        <p14:creationId xmlns:p14="http://schemas.microsoft.com/office/powerpoint/2010/main" val="2815243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Riparian\Desktop\GCAGS GO TO\R00132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1" cy="69342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upload.wikimedia.org/wikipedia/commons/thumb/9/9b/Magnificent-Frigate-male.jpg/330px-Magnificent-Frigate-male.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204096">
            <a:off x="8200226" y="4573702"/>
            <a:ext cx="292352" cy="30663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714696">
            <a:off x="4673637" y="3275419"/>
            <a:ext cx="372919" cy="383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001000" y="2727960"/>
            <a:ext cx="1143000" cy="400110"/>
          </a:xfrm>
          <a:prstGeom prst="rect">
            <a:avLst/>
          </a:prstGeom>
          <a:noFill/>
        </p:spPr>
        <p:txBody>
          <a:bodyPr wrap="square" rtlCol="0">
            <a:spAutoFit/>
          </a:bodyPr>
          <a:lstStyle/>
          <a:p>
            <a:r>
              <a:rPr lang="en-US" sz="1000" dirty="0" smtClean="0">
                <a:solidFill>
                  <a:prstClr val="black"/>
                </a:solidFill>
              </a:rPr>
              <a:t>(Gagliano et al., 2003)</a:t>
            </a:r>
            <a:endParaRPr lang="en-US" sz="1000" dirty="0">
              <a:solidFill>
                <a:prstClr val="black"/>
              </a:solidFill>
            </a:endParaRPr>
          </a:p>
        </p:txBody>
      </p:sp>
      <p:pic>
        <p:nvPicPr>
          <p:cNvPr id="11265"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001000" y="6718757"/>
            <a:ext cx="952500" cy="215443"/>
          </a:xfrm>
          <a:prstGeom prst="rect">
            <a:avLst/>
          </a:prstGeom>
          <a:noFill/>
        </p:spPr>
        <p:txBody>
          <a:bodyPr wrap="square" rtlCol="0">
            <a:spAutoFit/>
          </a:bodyPr>
          <a:lstStyle/>
          <a:p>
            <a:r>
              <a:rPr lang="en-US" sz="800" dirty="0" smtClean="0">
                <a:solidFill>
                  <a:prstClr val="black"/>
                </a:solidFill>
              </a:rPr>
              <a:t>Louisiana geese</a:t>
            </a:r>
            <a:endParaRPr lang="en-US" sz="800" dirty="0">
              <a:solidFill>
                <a:prstClr val="black"/>
              </a:solidFill>
            </a:endParaRPr>
          </a:p>
        </p:txBody>
      </p:sp>
    </p:spTree>
    <p:extLst>
      <p:ext uri="{BB962C8B-B14F-4D97-AF65-F5344CB8AC3E}">
        <p14:creationId xmlns:p14="http://schemas.microsoft.com/office/powerpoint/2010/main" val="1007041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362200" y="533400"/>
            <a:ext cx="3962400" cy="646331"/>
          </a:xfrm>
          <a:prstGeom prst="rect">
            <a:avLst/>
          </a:prstGeom>
        </p:spPr>
        <p:txBody>
          <a:bodyPr wrap="square">
            <a:spAutoFit/>
          </a:bodyPr>
          <a:lstStyle/>
          <a:p>
            <a:pPr lvl="0" algn="ctr"/>
            <a:r>
              <a:rPr lang="en-US" sz="3600" b="1" dirty="0">
                <a:solidFill>
                  <a:prstClr val="black"/>
                </a:solidFill>
              </a:rPr>
              <a:t>Geologic Setting</a:t>
            </a:r>
          </a:p>
        </p:txBody>
      </p:sp>
    </p:spTree>
    <p:extLst>
      <p:ext uri="{BB962C8B-B14F-4D97-AF65-F5344CB8AC3E}">
        <p14:creationId xmlns:p14="http://schemas.microsoft.com/office/powerpoint/2010/main" val="35065866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0"/>
            <a:ext cx="51816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1583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dirty="0">
              <a:solidFill>
                <a:prstClr val="black"/>
              </a:solidFill>
            </a:endParaRPr>
          </a:p>
        </p:txBody>
      </p:sp>
      <p:pic>
        <p:nvPicPr>
          <p:cNvPr id="9219" name="Picture 5" descr="S25C-110062518590_0002"/>
          <p:cNvPicPr>
            <a:picLocks noChangeAspect="1" noChangeArrowheads="1"/>
          </p:cNvPicPr>
          <p:nvPr/>
        </p:nvPicPr>
        <p:blipFill>
          <a:blip r:embed="rId3" cstate="print"/>
          <a:srcRect l="4546" t="10785" r="10606" b="9804"/>
          <a:stretch>
            <a:fillRect/>
          </a:stretch>
        </p:blipFill>
        <p:spPr bwMode="auto">
          <a:xfrm>
            <a:off x="0" y="0"/>
            <a:ext cx="9144000" cy="6858000"/>
          </a:xfrm>
          <a:prstGeom prst="rect">
            <a:avLst/>
          </a:prstGeom>
          <a:noFill/>
          <a:ln w="9525">
            <a:noFill/>
            <a:miter lim="800000"/>
            <a:headEnd/>
            <a:tailEnd/>
          </a:ln>
        </p:spPr>
      </p:pic>
      <p:sp>
        <p:nvSpPr>
          <p:cNvPr id="2" name="TextBox 1"/>
          <p:cNvSpPr txBox="1"/>
          <p:nvPr/>
        </p:nvSpPr>
        <p:spPr>
          <a:xfrm>
            <a:off x="7153656" y="6573273"/>
            <a:ext cx="1981200" cy="276999"/>
          </a:xfrm>
          <a:prstGeom prst="rect">
            <a:avLst/>
          </a:prstGeom>
          <a:noFill/>
        </p:spPr>
        <p:txBody>
          <a:bodyPr wrap="square" rtlCol="0">
            <a:spAutoFit/>
          </a:bodyPr>
          <a:lstStyle/>
          <a:p>
            <a:r>
              <a:rPr lang="en-US" sz="1200" dirty="0" smtClean="0">
                <a:solidFill>
                  <a:prstClr val="black"/>
                </a:solidFill>
              </a:rPr>
              <a:t>From Gagliano et al, 2003</a:t>
            </a:r>
            <a:endParaRPr lang="en-US" sz="1200" dirty="0">
              <a:solidFill>
                <a:prstClr val="black"/>
              </a:solidFill>
            </a:endParaRPr>
          </a:p>
        </p:txBody>
      </p:sp>
    </p:spTree>
    <p:extLst>
      <p:ext uri="{BB962C8B-B14F-4D97-AF65-F5344CB8AC3E}">
        <p14:creationId xmlns:p14="http://schemas.microsoft.com/office/powerpoint/2010/main" val="30506879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dirty="0">
              <a:solidFill>
                <a:prstClr val="black"/>
              </a:solidFill>
            </a:endParaRPr>
          </a:p>
        </p:txBody>
      </p:sp>
      <p:pic>
        <p:nvPicPr>
          <p:cNvPr id="58371" name="Picture 4" descr="55  Dokka Interview from HGSFEBfinal1_16_05(150)"/>
          <p:cNvPicPr>
            <a:picLocks noChangeAspect="1" noChangeArrowheads="1"/>
          </p:cNvPicPr>
          <p:nvPr/>
        </p:nvPicPr>
        <p:blipFill>
          <a:blip r:embed="rId3" cstate="print"/>
          <a:srcRect/>
          <a:stretch>
            <a:fillRect/>
          </a:stretch>
        </p:blipFill>
        <p:spPr bwMode="auto">
          <a:xfrm>
            <a:off x="0" y="1685544"/>
            <a:ext cx="9144000" cy="5172456"/>
          </a:xfrm>
          <a:prstGeom prst="rect">
            <a:avLst/>
          </a:prstGeom>
          <a:noFill/>
          <a:ln w="9525">
            <a:noFill/>
            <a:miter lim="800000"/>
            <a:headEnd/>
            <a:tailEnd/>
          </a:ln>
        </p:spPr>
      </p:pic>
      <p:sp>
        <p:nvSpPr>
          <p:cNvPr id="2" name="TextBox 1"/>
          <p:cNvSpPr txBox="1"/>
          <p:nvPr/>
        </p:nvSpPr>
        <p:spPr>
          <a:xfrm>
            <a:off x="1143000" y="304800"/>
            <a:ext cx="6629400" cy="646331"/>
          </a:xfrm>
          <a:prstGeom prst="rect">
            <a:avLst/>
          </a:prstGeom>
          <a:noFill/>
        </p:spPr>
        <p:txBody>
          <a:bodyPr wrap="square" rtlCol="0">
            <a:spAutoFit/>
          </a:bodyPr>
          <a:lstStyle/>
          <a:p>
            <a:r>
              <a:rPr lang="en-US" sz="3600" b="1" dirty="0" smtClean="0">
                <a:solidFill>
                  <a:srgbClr val="FFDD4B"/>
                </a:solidFill>
              </a:rPr>
              <a:t>Measured Subsidence Rates</a:t>
            </a:r>
            <a:endParaRPr lang="en-US" sz="3600" b="1" dirty="0">
              <a:solidFill>
                <a:srgbClr val="FFDD4B"/>
              </a:solidFill>
            </a:endParaRPr>
          </a:p>
        </p:txBody>
      </p:sp>
    </p:spTree>
    <p:extLst>
      <p:ext uri="{BB962C8B-B14F-4D97-AF65-F5344CB8AC3E}">
        <p14:creationId xmlns:p14="http://schemas.microsoft.com/office/powerpoint/2010/main" val="19022921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400" y="152400"/>
            <a:ext cx="8839200" cy="662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 name="TextBox 3"/>
          <p:cNvSpPr txBox="1"/>
          <p:nvPr/>
        </p:nvSpPr>
        <p:spPr>
          <a:xfrm>
            <a:off x="266700" y="228600"/>
            <a:ext cx="8610600" cy="6740307"/>
          </a:xfrm>
          <a:prstGeom prst="rect">
            <a:avLst/>
          </a:prstGeom>
          <a:noFill/>
        </p:spPr>
        <p:txBody>
          <a:bodyPr wrap="square" rtlCol="0">
            <a:spAutoFit/>
          </a:bodyPr>
          <a:lstStyle/>
          <a:p>
            <a:pPr fontAlgn="auto">
              <a:spcBef>
                <a:spcPts val="0"/>
              </a:spcBef>
              <a:spcAft>
                <a:spcPts val="0"/>
              </a:spcAft>
            </a:pPr>
            <a:r>
              <a:rPr lang="en-US" sz="3600" b="1" dirty="0" smtClean="0">
                <a:solidFill>
                  <a:prstClr val="black"/>
                </a:solidFill>
                <a:cs typeface="Arial" pitchFamily="34" charset="0"/>
              </a:rPr>
              <a:t>    If -  </a:t>
            </a:r>
          </a:p>
          <a:p>
            <a:pPr fontAlgn="auto">
              <a:spcBef>
                <a:spcPts val="0"/>
              </a:spcBef>
              <a:spcAft>
                <a:spcPts val="0"/>
              </a:spcAft>
            </a:pPr>
            <a:r>
              <a:rPr lang="en-US" sz="3600" dirty="0" smtClean="0">
                <a:solidFill>
                  <a:prstClr val="black"/>
                </a:solidFill>
                <a:cs typeface="Arial" pitchFamily="34" charset="0"/>
              </a:rPr>
              <a:t>	a plant species is adapted to the</a:t>
            </a:r>
          </a:p>
          <a:p>
            <a:pPr fontAlgn="auto">
              <a:spcBef>
                <a:spcPts val="0"/>
              </a:spcBef>
              <a:spcAft>
                <a:spcPts val="0"/>
              </a:spcAft>
            </a:pPr>
            <a:r>
              <a:rPr lang="en-US" sz="3600" dirty="0" smtClean="0">
                <a:solidFill>
                  <a:prstClr val="black"/>
                </a:solidFill>
                <a:cs typeface="Arial" pitchFamily="34" charset="0"/>
              </a:rPr>
              <a:t>       salinity introduced by-</a:t>
            </a:r>
          </a:p>
          <a:p>
            <a:pPr fontAlgn="auto">
              <a:spcBef>
                <a:spcPts val="0"/>
              </a:spcBef>
              <a:spcAft>
                <a:spcPts val="0"/>
              </a:spcAft>
            </a:pPr>
            <a:endParaRPr lang="en-US" sz="3600" dirty="0" smtClean="0">
              <a:solidFill>
                <a:prstClr val="black"/>
              </a:solidFill>
              <a:cs typeface="Arial" pitchFamily="34" charset="0"/>
            </a:endParaRPr>
          </a:p>
          <a:p>
            <a:pPr fontAlgn="auto">
              <a:spcBef>
                <a:spcPts val="0"/>
              </a:spcBef>
              <a:spcAft>
                <a:spcPts val="0"/>
              </a:spcAft>
            </a:pPr>
            <a:r>
              <a:rPr lang="en-US" sz="3600" dirty="0" smtClean="0">
                <a:solidFill>
                  <a:prstClr val="black"/>
                </a:solidFill>
                <a:cs typeface="Arial" pitchFamily="34" charset="0"/>
              </a:rPr>
              <a:t>			Storms</a:t>
            </a:r>
          </a:p>
          <a:p>
            <a:pPr fontAlgn="auto">
              <a:spcBef>
                <a:spcPts val="0"/>
              </a:spcBef>
              <a:spcAft>
                <a:spcPts val="0"/>
              </a:spcAft>
            </a:pPr>
            <a:r>
              <a:rPr lang="en-US" sz="3600" dirty="0" smtClean="0">
                <a:solidFill>
                  <a:prstClr val="black"/>
                </a:solidFill>
                <a:cs typeface="Arial" pitchFamily="34" charset="0"/>
              </a:rPr>
              <a:t>			Canals</a:t>
            </a:r>
          </a:p>
          <a:p>
            <a:pPr fontAlgn="auto">
              <a:spcBef>
                <a:spcPts val="0"/>
              </a:spcBef>
              <a:spcAft>
                <a:spcPts val="0"/>
              </a:spcAft>
            </a:pPr>
            <a:r>
              <a:rPr lang="en-US" sz="3600" dirty="0">
                <a:solidFill>
                  <a:prstClr val="black"/>
                </a:solidFill>
                <a:cs typeface="Arial" pitchFamily="34" charset="0"/>
              </a:rPr>
              <a:t>	</a:t>
            </a:r>
            <a:r>
              <a:rPr lang="en-US" sz="3600" dirty="0" smtClean="0">
                <a:solidFill>
                  <a:prstClr val="black"/>
                </a:solidFill>
                <a:cs typeface="Arial" pitchFamily="34" charset="0"/>
              </a:rPr>
              <a:t>		RSLR</a:t>
            </a:r>
          </a:p>
          <a:p>
            <a:pPr fontAlgn="auto">
              <a:spcBef>
                <a:spcPts val="0"/>
              </a:spcBef>
              <a:spcAft>
                <a:spcPts val="0"/>
              </a:spcAft>
            </a:pPr>
            <a:r>
              <a:rPr lang="en-US" sz="3600" dirty="0">
                <a:solidFill>
                  <a:prstClr val="black"/>
                </a:solidFill>
                <a:cs typeface="Arial" pitchFamily="34" charset="0"/>
              </a:rPr>
              <a:t>	</a:t>
            </a:r>
            <a:r>
              <a:rPr lang="en-US" sz="3600" dirty="0" smtClean="0">
                <a:solidFill>
                  <a:prstClr val="black"/>
                </a:solidFill>
                <a:cs typeface="Arial" pitchFamily="34" charset="0"/>
              </a:rPr>
              <a:t>		SLR</a:t>
            </a:r>
          </a:p>
          <a:p>
            <a:pPr fontAlgn="auto">
              <a:spcBef>
                <a:spcPts val="0"/>
              </a:spcBef>
              <a:spcAft>
                <a:spcPts val="0"/>
              </a:spcAft>
            </a:pPr>
            <a:r>
              <a:rPr lang="en-US" sz="3600" b="1" dirty="0" smtClean="0">
                <a:solidFill>
                  <a:prstClr val="black"/>
                </a:solidFill>
                <a:cs typeface="Arial" pitchFamily="34" charset="0"/>
              </a:rPr>
              <a:t>Then -  </a:t>
            </a:r>
          </a:p>
          <a:p>
            <a:pPr fontAlgn="auto">
              <a:spcBef>
                <a:spcPts val="0"/>
              </a:spcBef>
              <a:spcAft>
                <a:spcPts val="0"/>
              </a:spcAft>
            </a:pPr>
            <a:r>
              <a:rPr lang="en-US" sz="3600" b="1" dirty="0">
                <a:solidFill>
                  <a:prstClr val="black"/>
                </a:solidFill>
                <a:cs typeface="Arial" pitchFamily="34" charset="0"/>
              </a:rPr>
              <a:t>	</a:t>
            </a:r>
            <a:r>
              <a:rPr lang="en-US" sz="3600" dirty="0" smtClean="0">
                <a:solidFill>
                  <a:prstClr val="black"/>
                </a:solidFill>
                <a:cs typeface="Arial" pitchFamily="34" charset="0"/>
              </a:rPr>
              <a:t>plant will not die from salt water</a:t>
            </a:r>
          </a:p>
          <a:p>
            <a:pPr fontAlgn="auto">
              <a:spcBef>
                <a:spcPts val="0"/>
              </a:spcBef>
              <a:spcAft>
                <a:spcPts val="0"/>
              </a:spcAft>
            </a:pPr>
            <a:endParaRPr lang="en-US" sz="3600" b="1" dirty="0" smtClean="0">
              <a:solidFill>
                <a:prstClr val="black"/>
              </a:solidFill>
              <a:cs typeface="Arial" pitchFamily="34" charset="0"/>
            </a:endParaRPr>
          </a:p>
          <a:p>
            <a:pPr fontAlgn="auto">
              <a:spcBef>
                <a:spcPts val="0"/>
              </a:spcBef>
              <a:spcAft>
                <a:spcPts val="0"/>
              </a:spcAft>
            </a:pPr>
            <a:endParaRPr lang="en-US" sz="3600" dirty="0">
              <a:solidFill>
                <a:prstClr val="black"/>
              </a:solidFill>
              <a:cs typeface="Arial" pitchFamily="34" charset="0"/>
            </a:endParaRPr>
          </a:p>
        </p:txBody>
      </p:sp>
    </p:spTree>
    <p:extLst>
      <p:ext uri="{BB962C8B-B14F-4D97-AF65-F5344CB8AC3E}">
        <p14:creationId xmlns:p14="http://schemas.microsoft.com/office/powerpoint/2010/main" val="35886359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718"/>
            <a:ext cx="8534400" cy="685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9796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963" y="904875"/>
            <a:ext cx="6696075"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90600" y="5953125"/>
            <a:ext cx="7162800" cy="461665"/>
          </a:xfrm>
          <a:prstGeom prst="rect">
            <a:avLst/>
          </a:prstGeom>
          <a:noFill/>
        </p:spPr>
        <p:txBody>
          <a:bodyPr wrap="square" rtlCol="0">
            <a:spAutoFit/>
          </a:bodyPr>
          <a:lstStyle/>
          <a:p>
            <a:r>
              <a:rPr lang="en-US" sz="1200" dirty="0" smtClean="0">
                <a:solidFill>
                  <a:prstClr val="black"/>
                </a:solidFill>
              </a:rPr>
              <a:t>     Mississippi Coastal Watershed  from USGS  modified by K.H.     </a:t>
            </a:r>
          </a:p>
          <a:p>
            <a:r>
              <a:rPr lang="en-US" sz="1200" dirty="0">
                <a:solidFill>
                  <a:prstClr val="black"/>
                </a:solidFill>
              </a:rPr>
              <a:t> </a:t>
            </a:r>
            <a:r>
              <a:rPr lang="en-US" sz="1200" dirty="0" smtClean="0">
                <a:solidFill>
                  <a:prstClr val="black"/>
                </a:solidFill>
              </a:rPr>
              <a:t>    http</a:t>
            </a:r>
            <a:r>
              <a:rPr lang="en-US" sz="1200" dirty="0">
                <a:solidFill>
                  <a:prstClr val="black"/>
                </a:solidFill>
              </a:rPr>
              <a:t>://water.epa.gov/type/wetlands/upload/gulf-of-mexico-review.pdf</a:t>
            </a:r>
          </a:p>
        </p:txBody>
      </p:sp>
      <p:sp>
        <p:nvSpPr>
          <p:cNvPr id="3" name="TextBox 2"/>
          <p:cNvSpPr txBox="1"/>
          <p:nvPr/>
        </p:nvSpPr>
        <p:spPr>
          <a:xfrm>
            <a:off x="4114800" y="1066799"/>
            <a:ext cx="6019800" cy="1138773"/>
          </a:xfrm>
          <a:prstGeom prst="rect">
            <a:avLst/>
          </a:prstGeom>
          <a:noFill/>
        </p:spPr>
        <p:txBody>
          <a:bodyPr wrap="square" rtlCol="0">
            <a:spAutoFit/>
          </a:bodyPr>
          <a:lstStyle/>
          <a:p>
            <a:r>
              <a:rPr lang="en-US" sz="1600" dirty="0" smtClean="0">
                <a:solidFill>
                  <a:prstClr val="black"/>
                </a:solidFill>
              </a:rPr>
              <a:t>1996-2006 </a:t>
            </a:r>
          </a:p>
          <a:p>
            <a:r>
              <a:rPr lang="en-US" sz="1600" dirty="0" smtClean="0">
                <a:solidFill>
                  <a:prstClr val="black"/>
                </a:solidFill>
              </a:rPr>
              <a:t>Wetland loss and changes in land cover:</a:t>
            </a:r>
          </a:p>
          <a:p>
            <a:r>
              <a:rPr lang="en-US" sz="1200" dirty="0">
                <a:solidFill>
                  <a:prstClr val="black"/>
                </a:solidFill>
              </a:rPr>
              <a:t> </a:t>
            </a:r>
            <a:endParaRPr lang="en-US" sz="1200" dirty="0" smtClean="0">
              <a:solidFill>
                <a:prstClr val="black"/>
              </a:solidFill>
            </a:endParaRPr>
          </a:p>
          <a:p>
            <a:r>
              <a:rPr lang="en-US" sz="1200" b="1" dirty="0" smtClean="0">
                <a:solidFill>
                  <a:prstClr val="black"/>
                </a:solidFill>
              </a:rPr>
              <a:t>Open Water 12%     Bare Land    25%</a:t>
            </a:r>
          </a:p>
          <a:p>
            <a:r>
              <a:rPr lang="en-US" sz="1200" b="1" dirty="0">
                <a:solidFill>
                  <a:prstClr val="black"/>
                </a:solidFill>
              </a:rPr>
              <a:t> </a:t>
            </a:r>
            <a:r>
              <a:rPr lang="en-US" sz="1200" b="1" dirty="0" smtClean="0">
                <a:solidFill>
                  <a:prstClr val="black"/>
                </a:solidFill>
              </a:rPr>
              <a:t>Agriculture  27%    Developed    36%</a:t>
            </a:r>
            <a:endParaRPr lang="en-US" sz="1200" b="1" dirty="0">
              <a:solidFill>
                <a:prstClr val="black"/>
              </a:solidFill>
            </a:endParaRPr>
          </a:p>
        </p:txBody>
      </p:sp>
      <p:sp>
        <p:nvSpPr>
          <p:cNvPr id="4" name="TextBox 3"/>
          <p:cNvSpPr txBox="1"/>
          <p:nvPr/>
        </p:nvSpPr>
        <p:spPr>
          <a:xfrm>
            <a:off x="1447800" y="4648972"/>
            <a:ext cx="2209800" cy="276999"/>
          </a:xfrm>
          <a:prstGeom prst="rect">
            <a:avLst/>
          </a:prstGeom>
          <a:noFill/>
        </p:spPr>
        <p:txBody>
          <a:bodyPr wrap="square" rtlCol="0">
            <a:spAutoFit/>
          </a:bodyPr>
          <a:lstStyle/>
          <a:p>
            <a:r>
              <a:rPr lang="en-US" sz="1200" dirty="0" smtClean="0">
                <a:solidFill>
                  <a:prstClr val="black"/>
                </a:solidFill>
              </a:rPr>
              <a:t>Goose Point</a:t>
            </a:r>
            <a:endParaRPr lang="en-US" sz="1200" dirty="0">
              <a:solidFill>
                <a:prstClr val="black"/>
              </a:solidFill>
            </a:endParaRPr>
          </a:p>
        </p:txBody>
      </p:sp>
    </p:spTree>
    <p:extLst>
      <p:ext uri="{BB962C8B-B14F-4D97-AF65-F5344CB8AC3E}">
        <p14:creationId xmlns:p14="http://schemas.microsoft.com/office/powerpoint/2010/main" val="3920720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 y="1298575"/>
            <a:ext cx="9144000" cy="555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894320" y="2678631"/>
            <a:ext cx="1249680" cy="261610"/>
          </a:xfrm>
          <a:prstGeom prst="rect">
            <a:avLst/>
          </a:prstGeom>
          <a:noFill/>
        </p:spPr>
        <p:txBody>
          <a:bodyPr wrap="square" rtlCol="0">
            <a:spAutoFit/>
          </a:bodyPr>
          <a:lstStyle/>
          <a:p>
            <a:r>
              <a:rPr lang="en-US" sz="1050" dirty="0" smtClean="0"/>
              <a:t>12 mi</a:t>
            </a:r>
            <a:endParaRPr lang="en-US" sz="1050" dirty="0"/>
          </a:p>
        </p:txBody>
      </p:sp>
      <p:sp>
        <p:nvSpPr>
          <p:cNvPr id="5" name="TextBox 4"/>
          <p:cNvSpPr txBox="1"/>
          <p:nvPr/>
        </p:nvSpPr>
        <p:spPr>
          <a:xfrm>
            <a:off x="5715000" y="6477000"/>
            <a:ext cx="3389376" cy="307777"/>
          </a:xfrm>
          <a:prstGeom prst="rect">
            <a:avLst/>
          </a:prstGeom>
          <a:noFill/>
        </p:spPr>
        <p:txBody>
          <a:bodyPr wrap="square" rtlCol="0">
            <a:spAutoFit/>
          </a:bodyPr>
          <a:lstStyle/>
          <a:p>
            <a:r>
              <a:rPr lang="en-US" sz="1400" dirty="0" smtClean="0"/>
              <a:t>After </a:t>
            </a:r>
            <a:r>
              <a:rPr lang="en-US" sz="1400" dirty="0" err="1" smtClean="0"/>
              <a:t>Kulp</a:t>
            </a:r>
            <a:r>
              <a:rPr lang="en-US" sz="1400" dirty="0" smtClean="0"/>
              <a:t> et al 2002 and Heinrich 2004</a:t>
            </a:r>
            <a:endParaRPr lang="en-US" sz="1400" dirty="0"/>
          </a:p>
        </p:txBody>
      </p:sp>
      <p:sp>
        <p:nvSpPr>
          <p:cNvPr id="6" name="TextBox 5"/>
          <p:cNvSpPr txBox="1"/>
          <p:nvPr/>
        </p:nvSpPr>
        <p:spPr>
          <a:xfrm>
            <a:off x="7994904" y="2393381"/>
            <a:ext cx="996696" cy="400110"/>
          </a:xfrm>
          <a:prstGeom prst="rect">
            <a:avLst/>
          </a:prstGeom>
          <a:noFill/>
        </p:spPr>
        <p:txBody>
          <a:bodyPr wrap="square" rtlCol="0">
            <a:spAutoFit/>
          </a:bodyPr>
          <a:lstStyle/>
          <a:p>
            <a:r>
              <a:rPr lang="en-US" sz="1000" dirty="0" smtClean="0"/>
              <a:t>After Gagliano</a:t>
            </a:r>
          </a:p>
          <a:p>
            <a:r>
              <a:rPr lang="en-US" sz="1000" dirty="0" smtClean="0"/>
              <a:t> 2003</a:t>
            </a:r>
            <a:endParaRPr lang="en-US" sz="1000" dirty="0"/>
          </a:p>
        </p:txBody>
      </p:sp>
      <p:sp>
        <p:nvSpPr>
          <p:cNvPr id="7" name="TextBox 6"/>
          <p:cNvSpPr txBox="1"/>
          <p:nvPr/>
        </p:nvSpPr>
        <p:spPr>
          <a:xfrm>
            <a:off x="36576" y="228600"/>
            <a:ext cx="9073896" cy="646331"/>
          </a:xfrm>
          <a:prstGeom prst="rect">
            <a:avLst/>
          </a:prstGeom>
          <a:noFill/>
        </p:spPr>
        <p:txBody>
          <a:bodyPr wrap="square" rtlCol="0">
            <a:spAutoFit/>
          </a:bodyPr>
          <a:lstStyle/>
          <a:p>
            <a:r>
              <a:rPr lang="en-US" sz="3600" b="1" dirty="0" smtClean="0"/>
              <a:t>            Regional Tectonic Setting</a:t>
            </a:r>
            <a:endParaRPr lang="en-US" sz="3600" b="1" dirty="0"/>
          </a:p>
        </p:txBody>
      </p:sp>
    </p:spTree>
    <p:extLst>
      <p:ext uri="{BB962C8B-B14F-4D97-AF65-F5344CB8AC3E}">
        <p14:creationId xmlns:p14="http://schemas.microsoft.com/office/powerpoint/2010/main" val="3004374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DSCN103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extLst>
      <p:ext uri="{BB962C8B-B14F-4D97-AF65-F5344CB8AC3E}">
        <p14:creationId xmlns:p14="http://schemas.microsoft.com/office/powerpoint/2010/main" val="2951257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2"/>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267" name="Text Box 4"/>
          <p:cNvSpPr txBox="1">
            <a:spLocks noChangeArrowheads="1"/>
          </p:cNvSpPr>
          <p:nvPr/>
        </p:nvSpPr>
        <p:spPr bwMode="auto">
          <a:xfrm>
            <a:off x="3352800" y="0"/>
            <a:ext cx="2452688" cy="45720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CC00"/>
                </a:solidFill>
                <a:effectLst/>
                <a:uLnTx/>
                <a:uFillTx/>
                <a:latin typeface="Calibri" pitchFamily="34" charset="0"/>
              </a:rPr>
              <a:t>Baton Rouge Fault</a:t>
            </a:r>
          </a:p>
        </p:txBody>
      </p:sp>
      <p:pic>
        <p:nvPicPr>
          <p:cNvPr id="11268" name="Picture 11" descr="S25C-110062518590_0001"/>
          <p:cNvPicPr>
            <a:picLocks noChangeAspect="1" noChangeArrowheads="1"/>
          </p:cNvPicPr>
          <p:nvPr/>
        </p:nvPicPr>
        <p:blipFill>
          <a:blip r:embed="rId3" cstate="print"/>
          <a:srcRect l="3787" t="12746" r="9091" b="9804"/>
          <a:stretch>
            <a:fillRect/>
          </a:stretch>
        </p:blipFill>
        <p:spPr bwMode="auto">
          <a:xfrm>
            <a:off x="0" y="523875"/>
            <a:ext cx="9220200" cy="6334125"/>
          </a:xfrm>
          <a:prstGeom prst="rect">
            <a:avLst/>
          </a:prstGeom>
          <a:noFill/>
          <a:ln w="9525">
            <a:noFill/>
            <a:miter lim="800000"/>
            <a:headEnd/>
            <a:tailEnd/>
          </a:ln>
        </p:spPr>
      </p:pic>
    </p:spTree>
    <p:extLst>
      <p:ext uri="{BB962C8B-B14F-4D97-AF65-F5344CB8AC3E}">
        <p14:creationId xmlns:p14="http://schemas.microsoft.com/office/powerpoint/2010/main" val="2558481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250" y="44450"/>
            <a:ext cx="8953500" cy="6769100"/>
          </a:xfrm>
          <a:prstGeom prst="rect">
            <a:avLst/>
          </a:prstGeom>
        </p:spPr>
      </p:pic>
      <p:sp>
        <p:nvSpPr>
          <p:cNvPr id="3" name="TextBox 2"/>
          <p:cNvSpPr txBox="1"/>
          <p:nvPr/>
        </p:nvSpPr>
        <p:spPr>
          <a:xfrm>
            <a:off x="7728966" y="6536551"/>
            <a:ext cx="1371600" cy="276999"/>
          </a:xfrm>
          <a:prstGeom prst="rect">
            <a:avLst/>
          </a:prstGeom>
          <a:noFill/>
        </p:spPr>
        <p:txBody>
          <a:bodyPr wrap="square" rtlCol="0">
            <a:spAutoFit/>
          </a:bodyPr>
          <a:lstStyle/>
          <a:p>
            <a:r>
              <a:rPr lang="en-US" sz="1200" dirty="0" smtClean="0"/>
              <a:t>After </a:t>
            </a:r>
            <a:r>
              <a:rPr lang="en-US" sz="1200" dirty="0" err="1" smtClean="0"/>
              <a:t>Dokka</a:t>
            </a:r>
            <a:r>
              <a:rPr lang="en-US" sz="1200" dirty="0" smtClean="0"/>
              <a:t> 2005</a:t>
            </a:r>
            <a:endParaRPr lang="en-US" sz="1200" dirty="0"/>
          </a:p>
        </p:txBody>
      </p:sp>
    </p:spTree>
    <p:extLst>
      <p:ext uri="{BB962C8B-B14F-4D97-AF65-F5344CB8AC3E}">
        <p14:creationId xmlns:p14="http://schemas.microsoft.com/office/powerpoint/2010/main" val="9386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4843"/>
            <a:ext cx="4711366" cy="6833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244766" y="6553199"/>
            <a:ext cx="1600200" cy="276999"/>
          </a:xfrm>
          <a:prstGeom prst="rect">
            <a:avLst/>
          </a:prstGeom>
          <a:noFill/>
        </p:spPr>
        <p:txBody>
          <a:bodyPr wrap="square" rtlCol="0">
            <a:spAutoFit/>
          </a:bodyPr>
          <a:lstStyle/>
          <a:p>
            <a:r>
              <a:rPr lang="en-US" sz="1200" dirty="0" smtClean="0"/>
              <a:t>After Kindinger 1998 </a:t>
            </a:r>
            <a:endParaRPr lang="en-US" sz="1200" dirty="0"/>
          </a:p>
        </p:txBody>
      </p:sp>
    </p:spTree>
    <p:extLst>
      <p:ext uri="{BB962C8B-B14F-4D97-AF65-F5344CB8AC3E}">
        <p14:creationId xmlns:p14="http://schemas.microsoft.com/office/powerpoint/2010/main" val="3506939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21490</TotalTime>
  <Words>1331</Words>
  <Application>Microsoft Office PowerPoint</Application>
  <PresentationFormat>On-screen Show (4:3)</PresentationFormat>
  <Paragraphs>181</Paragraphs>
  <Slides>45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Louisiana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Department of Biological Sciences</dc:creator>
  <cp:lastModifiedBy>Kathy Haggar</cp:lastModifiedBy>
  <cp:revision>1325</cp:revision>
  <cp:lastPrinted>2014-10-03T00:41:07Z</cp:lastPrinted>
  <dcterms:created xsi:type="dcterms:W3CDTF">2010-06-11T18:18:42Z</dcterms:created>
  <dcterms:modified xsi:type="dcterms:W3CDTF">2016-03-15T17:49:29Z</dcterms:modified>
</cp:coreProperties>
</file>